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61" r:id="rId2"/>
    <p:sldId id="284" r:id="rId3"/>
    <p:sldId id="285" r:id="rId4"/>
    <p:sldId id="440" r:id="rId5"/>
    <p:sldId id="456" r:id="rId6"/>
    <p:sldId id="431" r:id="rId7"/>
    <p:sldId id="451" r:id="rId8"/>
    <p:sldId id="408" r:id="rId9"/>
    <p:sldId id="28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3" r:id="rId19"/>
    <p:sldId id="257" r:id="rId20"/>
    <p:sldId id="259" r:id="rId21"/>
    <p:sldId id="267" r:id="rId22"/>
    <p:sldId id="268" r:id="rId23"/>
    <p:sldId id="269" r:id="rId24"/>
    <p:sldId id="270" r:id="rId25"/>
    <p:sldId id="27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Студенты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794-4FEF-A276-E4F6DEBF8615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C794-4FEF-A276-E4F6DEBF8615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C794-4FEF-A276-E4F6DEBF861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954D-4D79-BCA1-5EFC53B13A4B}"/>
              </c:ext>
            </c:extLst>
          </c:dPt>
          <c:dLbls>
            <c:dLbl>
              <c:idx val="1"/>
              <c:layout>
                <c:manualLayout>
                  <c:x val="-0.15213043924680561"/>
                  <c:y val="-0.1973907699970532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94-4FEF-A276-E4F6DEBF86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1 курс</c:v>
                </c:pt>
                <c:pt idx="1">
                  <c:v>2 курс</c:v>
                </c:pt>
                <c:pt idx="2">
                  <c:v>4 курс</c:v>
                </c:pt>
                <c:pt idx="3">
                  <c:v>Сотрудники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13</c:v>
                </c:pt>
                <c:pt idx="2">
                  <c:v>1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94-4FEF-A276-E4F6DEBF861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+mn-lt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6156D-8957-4BA1-B90C-3FF4BCF140F4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FDF53-06CB-4361-B6D8-576904A32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0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4FB99-55BD-4176-AF67-502E0D7F7B4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639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eb94adb3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77963" y="1223963"/>
            <a:ext cx="10893426" cy="612775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eb94adb36_0_23:notes"/>
          <p:cNvSpPr txBox="1">
            <a:spLocks noGrp="1"/>
          </p:cNvSpPr>
          <p:nvPr>
            <p:ph type="body" idx="1"/>
          </p:nvPr>
        </p:nvSpPr>
        <p:spPr>
          <a:xfrm>
            <a:off x="793844" y="7759574"/>
            <a:ext cx="6350702" cy="7351207"/>
          </a:xfrm>
          <a:prstGeom prst="rect">
            <a:avLst/>
          </a:prstGeom>
        </p:spPr>
        <p:txBody>
          <a:bodyPr spcFirstLastPara="1" wrap="square" lIns="118525" tIns="59246" rIns="118525" bIns="59246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Добавить лого </a:t>
            </a:r>
            <a:r>
              <a:rPr lang="ru-RU" dirty="0" err="1"/>
              <a:t>стем</a:t>
            </a:r>
            <a:r>
              <a:rPr lang="ru-RU" dirty="0"/>
              <a:t> и </a:t>
            </a:r>
            <a:r>
              <a:rPr lang="ru-RU" dirty="0" err="1"/>
              <a:t>ворлдскиллз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8029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0E785-5AF3-42DB-9BB1-05EBA1A4AE5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143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0E785-5AF3-42DB-9BB1-05EBA1A4AE5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969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0E785-5AF3-42DB-9BB1-05EBA1A4AE5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310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0E785-5AF3-42DB-9BB1-05EBA1A4AE5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260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0E785-5AF3-42DB-9BB1-05EBA1A4AE5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584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eb94adb3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77963" y="1223963"/>
            <a:ext cx="10893426" cy="612775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eb94adb36_0_23:notes"/>
          <p:cNvSpPr txBox="1">
            <a:spLocks noGrp="1"/>
          </p:cNvSpPr>
          <p:nvPr>
            <p:ph type="body" idx="1"/>
          </p:nvPr>
        </p:nvSpPr>
        <p:spPr>
          <a:xfrm>
            <a:off x="793844" y="7759574"/>
            <a:ext cx="6350702" cy="7351207"/>
          </a:xfrm>
          <a:prstGeom prst="rect">
            <a:avLst/>
          </a:prstGeom>
        </p:spPr>
        <p:txBody>
          <a:bodyPr spcFirstLastPara="1" wrap="square" lIns="118525" tIns="59246" rIns="118525" bIns="59246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Добавить лого </a:t>
            </a:r>
            <a:r>
              <a:rPr lang="ru-RU" dirty="0" err="1"/>
              <a:t>стем</a:t>
            </a:r>
            <a:r>
              <a:rPr lang="ru-RU" dirty="0"/>
              <a:t> и </a:t>
            </a:r>
            <a:r>
              <a:rPr lang="ru-RU" dirty="0" err="1"/>
              <a:t>ворлдскиллз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7771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eb94adb3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77963" y="1223963"/>
            <a:ext cx="10893426" cy="612775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eb94adb36_0_23:notes"/>
          <p:cNvSpPr txBox="1">
            <a:spLocks noGrp="1"/>
          </p:cNvSpPr>
          <p:nvPr>
            <p:ph type="body" idx="1"/>
          </p:nvPr>
        </p:nvSpPr>
        <p:spPr>
          <a:xfrm>
            <a:off x="793844" y="7759574"/>
            <a:ext cx="6350702" cy="7351207"/>
          </a:xfrm>
          <a:prstGeom prst="rect">
            <a:avLst/>
          </a:prstGeom>
        </p:spPr>
        <p:txBody>
          <a:bodyPr spcFirstLastPara="1" wrap="square" lIns="118525" tIns="59246" rIns="118525" bIns="59246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Добавить лого </a:t>
            </a:r>
            <a:r>
              <a:rPr lang="ru-RU" dirty="0" err="1"/>
              <a:t>стем</a:t>
            </a:r>
            <a:r>
              <a:rPr lang="ru-RU" dirty="0"/>
              <a:t> и </a:t>
            </a:r>
            <a:r>
              <a:rPr lang="ru-RU" dirty="0" err="1"/>
              <a:t>ворлдскиллз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037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eb94adb3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77963" y="1223963"/>
            <a:ext cx="10893426" cy="612775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eb94adb36_0_23:notes"/>
          <p:cNvSpPr txBox="1">
            <a:spLocks noGrp="1"/>
          </p:cNvSpPr>
          <p:nvPr>
            <p:ph type="body" idx="1"/>
          </p:nvPr>
        </p:nvSpPr>
        <p:spPr>
          <a:xfrm>
            <a:off x="793844" y="7759574"/>
            <a:ext cx="6350702" cy="7351207"/>
          </a:xfrm>
          <a:prstGeom prst="rect">
            <a:avLst/>
          </a:prstGeom>
        </p:spPr>
        <p:txBody>
          <a:bodyPr spcFirstLastPara="1" wrap="square" lIns="118525" tIns="59246" rIns="118525" bIns="59246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Добавить лого </a:t>
            </a:r>
            <a:r>
              <a:rPr lang="ru-RU" dirty="0" err="1"/>
              <a:t>стем</a:t>
            </a:r>
            <a:r>
              <a:rPr lang="ru-RU" dirty="0"/>
              <a:t> и </a:t>
            </a:r>
            <a:r>
              <a:rPr lang="ru-RU" dirty="0" err="1"/>
              <a:t>ворлдскиллз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1633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1AC86-9AEC-45FA-9630-27AE59DD8E9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87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1AC86-9AEC-45FA-9630-27AE59DD8E9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87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1AC86-9AEC-45FA-9630-27AE59DD8E9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52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eb94adb3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77963" y="1223963"/>
            <a:ext cx="10893426" cy="612775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eb94adb36_0_23:notes"/>
          <p:cNvSpPr txBox="1">
            <a:spLocks noGrp="1"/>
          </p:cNvSpPr>
          <p:nvPr>
            <p:ph type="body" idx="1"/>
          </p:nvPr>
        </p:nvSpPr>
        <p:spPr>
          <a:xfrm>
            <a:off x="793844" y="7759574"/>
            <a:ext cx="6350702" cy="7351207"/>
          </a:xfrm>
          <a:prstGeom prst="rect">
            <a:avLst/>
          </a:prstGeom>
        </p:spPr>
        <p:txBody>
          <a:bodyPr spcFirstLastPara="1" wrap="square" lIns="118525" tIns="59246" rIns="118525" bIns="59246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Добавить лого </a:t>
            </a:r>
            <a:r>
              <a:rPr lang="ru-RU" dirty="0" err="1"/>
              <a:t>стем</a:t>
            </a:r>
            <a:r>
              <a:rPr lang="ru-RU" dirty="0"/>
              <a:t> и </a:t>
            </a:r>
            <a:r>
              <a:rPr lang="ru-RU" dirty="0" err="1"/>
              <a:t>ворлдскиллз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7757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0E785-5AF3-42DB-9BB1-05EBA1A4AE5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431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eb94adb3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77963" y="1223963"/>
            <a:ext cx="10893426" cy="612775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eb94adb36_0_23:notes"/>
          <p:cNvSpPr txBox="1">
            <a:spLocks noGrp="1"/>
          </p:cNvSpPr>
          <p:nvPr>
            <p:ph type="body" idx="1"/>
          </p:nvPr>
        </p:nvSpPr>
        <p:spPr>
          <a:xfrm>
            <a:off x="793844" y="7759574"/>
            <a:ext cx="6350702" cy="7351207"/>
          </a:xfrm>
          <a:prstGeom prst="rect">
            <a:avLst/>
          </a:prstGeom>
        </p:spPr>
        <p:txBody>
          <a:bodyPr spcFirstLastPara="1" wrap="square" lIns="118525" tIns="59246" rIns="118525" bIns="59246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Добавить лого </a:t>
            </a:r>
            <a:r>
              <a:rPr lang="ru-RU" dirty="0" err="1"/>
              <a:t>стем</a:t>
            </a:r>
            <a:r>
              <a:rPr lang="ru-RU" dirty="0"/>
              <a:t> и </a:t>
            </a:r>
            <a:r>
              <a:rPr lang="ru-RU" dirty="0" err="1"/>
              <a:t>ворлдскиллз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347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7B9B-2907-4936-B9D1-DEDD776E2E1E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DFF1-0DE9-48CD-9FF4-E7811D700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85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7B9B-2907-4936-B9D1-DEDD776E2E1E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DFF1-0DE9-48CD-9FF4-E7811D700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30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7B9B-2907-4936-B9D1-DEDD776E2E1E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DFF1-0DE9-48CD-9FF4-E7811D700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5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7B9B-2907-4936-B9D1-DEDD776E2E1E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DFF1-0DE9-48CD-9FF4-E7811D700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16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7B9B-2907-4936-B9D1-DEDD776E2E1E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DFF1-0DE9-48CD-9FF4-E7811D700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1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7B9B-2907-4936-B9D1-DEDD776E2E1E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DFF1-0DE9-48CD-9FF4-E7811D700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4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7B9B-2907-4936-B9D1-DEDD776E2E1E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DFF1-0DE9-48CD-9FF4-E7811D700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92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7B9B-2907-4936-B9D1-DEDD776E2E1E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DFF1-0DE9-48CD-9FF4-E7811D700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9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7B9B-2907-4936-B9D1-DEDD776E2E1E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DFF1-0DE9-48CD-9FF4-E7811D700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17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7B9B-2907-4936-B9D1-DEDD776E2E1E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DFF1-0DE9-48CD-9FF4-E7811D700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1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D7B9B-2907-4936-B9D1-DEDD776E2E1E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8DFF1-0DE9-48CD-9FF4-E7811D700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9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D7B9B-2907-4936-B9D1-DEDD776E2E1E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8DFF1-0DE9-48CD-9FF4-E7811D700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66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5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6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15.pn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16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15.pn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286D9F-D7C3-4F64-96E5-16581DC9A1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06" y="737275"/>
            <a:ext cx="3929747" cy="1209415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CC0E811-BD7E-472F-9FBB-AFAD3CB6ECDD}"/>
              </a:ext>
            </a:extLst>
          </p:cNvPr>
          <p:cNvCxnSpPr>
            <a:cxnSpLocks/>
          </p:cNvCxnSpPr>
          <p:nvPr/>
        </p:nvCxnSpPr>
        <p:spPr>
          <a:xfrm>
            <a:off x="6865620" y="3677496"/>
            <a:ext cx="5029200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09F7D76-C7BB-1509-0732-302AE999B8FC}"/>
              </a:ext>
            </a:extLst>
          </p:cNvPr>
          <p:cNvSpPr txBox="1"/>
          <p:nvPr/>
        </p:nvSpPr>
        <p:spPr>
          <a:xfrm>
            <a:off x="7063740" y="2514511"/>
            <a:ext cx="48310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dirty="0">
                <a:solidFill>
                  <a:schemeClr val="bg1"/>
                </a:solidFill>
                <a:latin typeface="+mn-lt"/>
              </a:rPr>
              <a:t>Программа профессиональной подготовки кадров для промышленности по направлению "Бизнес-Информатика 1С" в Алабуга Политех: актуальность, цели, содержание, текущие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4208894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2116"/>
            <a:ext cx="12192000" cy="6855884"/>
            <a:chOff x="0" y="2116"/>
            <a:chExt cx="12192000" cy="6855884"/>
          </a:xfrm>
        </p:grpSpPr>
        <p:pic>
          <p:nvPicPr>
            <p:cNvPr id="2" name="Picture 2" descr="P:\Никита\!!НОВАЯ ПРЕЗЕНТАЦИЯ\Фоны\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16"/>
              <a:ext cx="12192000" cy="6855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6696" y="483958"/>
              <a:ext cx="1564029" cy="338047"/>
            </a:xfrm>
            <a:prstGeom prst="rect">
              <a:avLst/>
            </a:prstGeom>
            <a:effectLst/>
          </p:spPr>
        </p:pic>
      </p:grpSp>
      <p:sp>
        <p:nvSpPr>
          <p:cNvPr id="5" name="TextBox 4"/>
          <p:cNvSpPr txBox="1"/>
          <p:nvPr/>
        </p:nvSpPr>
        <p:spPr>
          <a:xfrm>
            <a:off x="997527" y="1789057"/>
            <a:ext cx="9244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Специальность ФГОС: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09.02.07 Информационные системы и программирование</a:t>
            </a:r>
          </a:p>
          <a:p>
            <a:r>
              <a:rPr lang="ru-RU" sz="3600" dirty="0">
                <a:solidFill>
                  <a:schemeClr val="bg1"/>
                </a:solidFill>
              </a:rPr>
              <a:t>Квалификация: </a:t>
            </a:r>
            <a:r>
              <a:rPr lang="ru-RU" sz="3600" b="1" dirty="0">
                <a:solidFill>
                  <a:schemeClr val="bg1"/>
                </a:solidFill>
              </a:rPr>
              <a:t>Программист</a:t>
            </a:r>
          </a:p>
        </p:txBody>
      </p:sp>
    </p:spTree>
    <p:extLst>
      <p:ext uri="{BB962C8B-B14F-4D97-AF65-F5344CB8AC3E}">
        <p14:creationId xmlns:p14="http://schemas.microsoft.com/office/powerpoint/2010/main" val="3851185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116"/>
            <a:ext cx="12192000" cy="6855884"/>
            <a:chOff x="0" y="2116"/>
            <a:chExt cx="12192000" cy="6855884"/>
          </a:xfrm>
        </p:grpSpPr>
        <p:pic>
          <p:nvPicPr>
            <p:cNvPr id="2050" name="Picture 2" descr="P:\Никита\!!НОВАЯ ПРЕЗЕНТАЦИЯ\Фоны\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16"/>
              <a:ext cx="12192000" cy="6855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6696" y="483958"/>
              <a:ext cx="1564029" cy="338047"/>
            </a:xfrm>
            <a:prstGeom prst="rect">
              <a:avLst/>
            </a:prstGeom>
            <a:effectLst/>
          </p:spPr>
        </p:pic>
      </p:grp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B90875A-310C-8D3B-CC21-90009F69B6EE}"/>
              </a:ext>
            </a:extLst>
          </p:cNvPr>
          <p:cNvGraphicFramePr/>
          <p:nvPr/>
        </p:nvGraphicFramePr>
        <p:xfrm>
          <a:off x="6601518" y="2258391"/>
          <a:ext cx="5044637" cy="3952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734" y="104291"/>
            <a:ext cx="8117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Общая схема модели обучения 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396009"/>
              </p:ext>
            </p:extLst>
          </p:nvPr>
        </p:nvGraphicFramePr>
        <p:xfrm>
          <a:off x="1354973" y="1699646"/>
          <a:ext cx="9758994" cy="375850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13022">
                  <a:extLst>
                    <a:ext uri="{9D8B030D-6E8A-4147-A177-3AD203B41FA5}">
                      <a16:colId xmlns:a16="http://schemas.microsoft.com/office/drawing/2014/main" val="2956121753"/>
                    </a:ext>
                  </a:extLst>
                </a:gridCol>
                <a:gridCol w="4391369">
                  <a:extLst>
                    <a:ext uri="{9D8B030D-6E8A-4147-A177-3AD203B41FA5}">
                      <a16:colId xmlns:a16="http://schemas.microsoft.com/office/drawing/2014/main" val="2407946185"/>
                    </a:ext>
                  </a:extLst>
                </a:gridCol>
                <a:gridCol w="1144339">
                  <a:extLst>
                    <a:ext uri="{9D8B030D-6E8A-4147-A177-3AD203B41FA5}">
                      <a16:colId xmlns:a16="http://schemas.microsoft.com/office/drawing/2014/main" val="165399251"/>
                    </a:ext>
                  </a:extLst>
                </a:gridCol>
                <a:gridCol w="1155443">
                  <a:extLst>
                    <a:ext uri="{9D8B030D-6E8A-4147-A177-3AD203B41FA5}">
                      <a16:colId xmlns:a16="http://schemas.microsoft.com/office/drawing/2014/main" val="2516319180"/>
                    </a:ext>
                  </a:extLst>
                </a:gridCol>
                <a:gridCol w="1270203">
                  <a:extLst>
                    <a:ext uri="{9D8B030D-6E8A-4147-A177-3AD203B41FA5}">
                      <a16:colId xmlns:a16="http://schemas.microsoft.com/office/drawing/2014/main" val="2478069876"/>
                    </a:ext>
                  </a:extLst>
                </a:gridCol>
                <a:gridCol w="1184618">
                  <a:extLst>
                    <a:ext uri="{9D8B030D-6E8A-4147-A177-3AD203B41FA5}">
                      <a16:colId xmlns:a16="http://schemas.microsoft.com/office/drawing/2014/main" val="1286232112"/>
                    </a:ext>
                  </a:extLst>
                </a:gridCol>
              </a:tblGrid>
              <a:tr h="626729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№</a:t>
                      </a:r>
                      <a:endParaRPr lang="ru-RU" sz="200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Процессы системы подготовки</a:t>
                      </a:r>
                      <a:endParaRPr lang="ru-RU" sz="2000" dirty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 курс</a:t>
                      </a:r>
                      <a:endParaRPr lang="ru-RU" sz="2000" dirty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 курс</a:t>
                      </a:r>
                      <a:endParaRPr lang="ru-RU" sz="2000" dirty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 курс</a:t>
                      </a:r>
                      <a:endParaRPr lang="ru-RU" sz="2000" dirty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 курс</a:t>
                      </a:r>
                      <a:endParaRPr lang="ru-RU" sz="2000" dirty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9152242"/>
                  </a:ext>
                </a:extLst>
              </a:tr>
              <a:tr h="46465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Теоретическое обучение в ГАПОУ «ЕПК»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1383690"/>
                  </a:ext>
                </a:extLst>
              </a:tr>
              <a:tr h="512491"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Практическое обучение в АО «ОЭЗ ППТ»</a:t>
                      </a:r>
                      <a:endParaRPr lang="ru-RU" sz="2000" dirty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9224818"/>
                  </a:ext>
                </a:extLst>
              </a:tr>
              <a:tr h="498931"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Демонстрационный экзамен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6037855"/>
                  </a:ext>
                </a:extLst>
              </a:tr>
              <a:tr h="571290"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Трудоустройство АО «ОЭЗ ППТ»</a:t>
                      </a:r>
                      <a:endParaRPr lang="ru-RU" sz="2000" dirty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2308624"/>
                  </a:ext>
                </a:extLst>
              </a:tr>
              <a:tr h="446320"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</a:t>
                      </a:r>
                      <a:endParaRPr lang="ru-RU" sz="2000" dirty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Работа АО «ОЭЗ ППТ»</a:t>
                      </a:r>
                      <a:endParaRPr lang="ru-RU" sz="2000" dirty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0587248"/>
                  </a:ext>
                </a:extLst>
              </a:tr>
              <a:tr h="353486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6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Система оценки </a:t>
                      </a:r>
                      <a:r>
                        <a:rPr lang="en-US" sz="2000" kern="1200" dirty="0">
                          <a:effectLst/>
                        </a:rPr>
                        <a:t>KPI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33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0006329"/>
                  </a:ext>
                </a:extLst>
              </a:tr>
            </a:tbl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536AD5E-9C54-659B-900B-72F83B5852A4}"/>
              </a:ext>
            </a:extLst>
          </p:cNvPr>
          <p:cNvGrpSpPr/>
          <p:nvPr/>
        </p:nvGrpSpPr>
        <p:grpSpPr>
          <a:xfrm>
            <a:off x="292763" y="675098"/>
            <a:ext cx="2688299" cy="192021"/>
            <a:chOff x="2174703" y="-596602"/>
            <a:chExt cx="4608512" cy="288032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D19921EB-1A3F-929C-EFE9-FAC127CC4732}"/>
                </a:ext>
              </a:extLst>
            </p:cNvPr>
            <p:cNvCxnSpPr/>
            <p:nvPr/>
          </p:nvCxnSpPr>
          <p:spPr>
            <a:xfrm flipV="1">
              <a:off x="217470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64DB88F-B103-3CC1-A443-8CA1CDADBA92}"/>
                </a:ext>
              </a:extLst>
            </p:cNvPr>
            <p:cNvCxnSpPr/>
            <p:nvPr/>
          </p:nvCxnSpPr>
          <p:spPr>
            <a:xfrm flipV="1">
              <a:off x="246273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A38CAACB-2B3F-8EE1-01C5-5F53754FFC2B}"/>
                </a:ext>
              </a:extLst>
            </p:cNvPr>
            <p:cNvCxnSpPr/>
            <p:nvPr/>
          </p:nvCxnSpPr>
          <p:spPr>
            <a:xfrm flipV="1">
              <a:off x="275076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F386F4EA-616D-C0C2-8122-EE0415BDF7B5}"/>
                </a:ext>
              </a:extLst>
            </p:cNvPr>
            <p:cNvCxnSpPr/>
            <p:nvPr/>
          </p:nvCxnSpPr>
          <p:spPr>
            <a:xfrm flipV="1">
              <a:off x="303879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887E622E-ADA0-5012-71E8-07A9836875F6}"/>
                </a:ext>
              </a:extLst>
            </p:cNvPr>
            <p:cNvCxnSpPr/>
            <p:nvPr/>
          </p:nvCxnSpPr>
          <p:spPr>
            <a:xfrm flipV="1">
              <a:off x="332683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BC1404A9-B9EE-8FD5-422E-FBFE71E1D6FB}"/>
                </a:ext>
              </a:extLst>
            </p:cNvPr>
            <p:cNvCxnSpPr/>
            <p:nvPr/>
          </p:nvCxnSpPr>
          <p:spPr>
            <a:xfrm flipV="1">
              <a:off x="361486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FCA0539D-5BC0-A95A-6826-20C61371C6D7}"/>
                </a:ext>
              </a:extLst>
            </p:cNvPr>
            <p:cNvCxnSpPr/>
            <p:nvPr/>
          </p:nvCxnSpPr>
          <p:spPr>
            <a:xfrm flipV="1">
              <a:off x="390289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9C37BF1-DF7D-1AFC-263C-EBEB0C023469}"/>
                </a:ext>
              </a:extLst>
            </p:cNvPr>
            <p:cNvCxnSpPr/>
            <p:nvPr/>
          </p:nvCxnSpPr>
          <p:spPr>
            <a:xfrm flipV="1">
              <a:off x="419092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A2C5660A-E099-50FE-DEBB-7495894FFC72}"/>
                </a:ext>
              </a:extLst>
            </p:cNvPr>
            <p:cNvCxnSpPr/>
            <p:nvPr/>
          </p:nvCxnSpPr>
          <p:spPr>
            <a:xfrm flipV="1">
              <a:off x="447895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AE3676EC-5DBD-2C16-BA8E-DDCC208B9CD4}"/>
                </a:ext>
              </a:extLst>
            </p:cNvPr>
            <p:cNvCxnSpPr/>
            <p:nvPr/>
          </p:nvCxnSpPr>
          <p:spPr>
            <a:xfrm flipV="1">
              <a:off x="476699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A8A54153-559D-8C46-8107-12E95C66E825}"/>
                </a:ext>
              </a:extLst>
            </p:cNvPr>
            <p:cNvCxnSpPr/>
            <p:nvPr/>
          </p:nvCxnSpPr>
          <p:spPr>
            <a:xfrm flipV="1">
              <a:off x="505502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0CCA0515-BFBA-8372-4E73-EDA0C99D3188}"/>
                </a:ext>
              </a:extLst>
            </p:cNvPr>
            <p:cNvCxnSpPr/>
            <p:nvPr/>
          </p:nvCxnSpPr>
          <p:spPr>
            <a:xfrm flipV="1">
              <a:off x="534305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C70D4275-BE39-BA80-AF47-9AD892463990}"/>
                </a:ext>
              </a:extLst>
            </p:cNvPr>
            <p:cNvCxnSpPr/>
            <p:nvPr/>
          </p:nvCxnSpPr>
          <p:spPr>
            <a:xfrm flipV="1">
              <a:off x="563108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58F554E0-D0FB-2C93-76F1-EF02C3360D4C}"/>
                </a:ext>
              </a:extLst>
            </p:cNvPr>
            <p:cNvCxnSpPr/>
            <p:nvPr/>
          </p:nvCxnSpPr>
          <p:spPr>
            <a:xfrm flipV="1">
              <a:off x="591911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B6A2AB09-A986-4DF6-53BC-A780B5C1FD8F}"/>
                </a:ext>
              </a:extLst>
            </p:cNvPr>
            <p:cNvCxnSpPr/>
            <p:nvPr/>
          </p:nvCxnSpPr>
          <p:spPr>
            <a:xfrm flipV="1">
              <a:off x="620715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FA858883-CE55-E32E-5519-094A1675829F}"/>
                </a:ext>
              </a:extLst>
            </p:cNvPr>
            <p:cNvCxnSpPr/>
            <p:nvPr/>
          </p:nvCxnSpPr>
          <p:spPr>
            <a:xfrm flipV="1">
              <a:off x="649518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547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116"/>
            <a:ext cx="12192000" cy="6855884"/>
            <a:chOff x="0" y="2116"/>
            <a:chExt cx="12192000" cy="6855884"/>
          </a:xfrm>
        </p:grpSpPr>
        <p:pic>
          <p:nvPicPr>
            <p:cNvPr id="3" name="Picture 2" descr="P:\Никита\!!НОВАЯ ПРЕЗЕНТАЦИЯ\Фоны\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16"/>
              <a:ext cx="12192000" cy="6855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6696" y="483958"/>
              <a:ext cx="1564029" cy="338047"/>
            </a:xfrm>
            <a:prstGeom prst="rect">
              <a:avLst/>
            </a:prstGeom>
            <a:effectLst/>
          </p:spPr>
        </p:pic>
      </p:grpSp>
      <p:sp>
        <p:nvSpPr>
          <p:cNvPr id="5" name="TextBox 4"/>
          <p:cNvSpPr txBox="1"/>
          <p:nvPr/>
        </p:nvSpPr>
        <p:spPr>
          <a:xfrm>
            <a:off x="847750" y="1278909"/>
            <a:ext cx="10463249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Цель:</a:t>
            </a:r>
          </a:p>
          <a:p>
            <a:r>
              <a:rPr lang="ru-RU" sz="4000" dirty="0">
                <a:solidFill>
                  <a:schemeClr val="bg1"/>
                </a:solidFill>
              </a:rPr>
              <a:t>за учебный год 1 курса подготовить студентов </a:t>
            </a:r>
          </a:p>
          <a:p>
            <a:r>
              <a:rPr lang="ru-RU" sz="4000" dirty="0">
                <a:solidFill>
                  <a:schemeClr val="bg1"/>
                </a:solidFill>
              </a:rPr>
              <a:t>к сдаче демонстрационного экзамена </a:t>
            </a:r>
          </a:p>
          <a:p>
            <a:r>
              <a:rPr lang="ru-RU" sz="4000" dirty="0">
                <a:solidFill>
                  <a:schemeClr val="bg1"/>
                </a:solidFill>
              </a:rPr>
              <a:t>по компетенции </a:t>
            </a:r>
            <a:r>
              <a:rPr lang="en-US" sz="4000" dirty="0">
                <a:solidFill>
                  <a:schemeClr val="bg1"/>
                </a:solidFill>
              </a:rPr>
              <a:t>IT-</a:t>
            </a:r>
            <a:r>
              <a:rPr lang="ru-RU" sz="4000" dirty="0">
                <a:solidFill>
                  <a:schemeClr val="bg1"/>
                </a:solidFill>
              </a:rPr>
              <a:t>решения для бизнеса </a:t>
            </a:r>
          </a:p>
          <a:p>
            <a:r>
              <a:rPr lang="ru-RU" sz="4000" dirty="0">
                <a:solidFill>
                  <a:schemeClr val="bg1"/>
                </a:solidFill>
              </a:rPr>
              <a:t>на платформе 1С:Предприятие 8</a:t>
            </a:r>
          </a:p>
        </p:txBody>
      </p:sp>
    </p:spTree>
    <p:extLst>
      <p:ext uri="{BB962C8B-B14F-4D97-AF65-F5344CB8AC3E}">
        <p14:creationId xmlns:p14="http://schemas.microsoft.com/office/powerpoint/2010/main" val="1296550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5884"/>
            <a:chOff x="0" y="2116"/>
            <a:chExt cx="12192000" cy="6855884"/>
          </a:xfrm>
        </p:grpSpPr>
        <p:pic>
          <p:nvPicPr>
            <p:cNvPr id="3" name="Picture 2" descr="P:\Никита\!!НОВАЯ ПРЕЗЕНТАЦИЯ\Фоны\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16"/>
              <a:ext cx="12192000" cy="6855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6696" y="483958"/>
              <a:ext cx="1564029" cy="338047"/>
            </a:xfrm>
            <a:prstGeom prst="rect">
              <a:avLst/>
            </a:prstGeom>
            <a:effectLst/>
          </p:spPr>
        </p:pic>
      </p:grpSp>
      <p:sp>
        <p:nvSpPr>
          <p:cNvPr id="5" name="TextBox 4"/>
          <p:cNvSpPr txBox="1"/>
          <p:nvPr/>
        </p:nvSpPr>
        <p:spPr>
          <a:xfrm>
            <a:off x="740450" y="750286"/>
            <a:ext cx="1006525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В учебный план по специальности </a:t>
            </a:r>
          </a:p>
          <a:p>
            <a:r>
              <a:rPr lang="ru-RU" sz="3600" dirty="0">
                <a:solidFill>
                  <a:schemeClr val="bg1"/>
                </a:solidFill>
              </a:rPr>
              <a:t>за счёт вариативной части встроен 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Элективный курс: </a:t>
            </a:r>
            <a:r>
              <a:rPr lang="ru-RU" sz="3600" dirty="0">
                <a:solidFill>
                  <a:schemeClr val="bg1"/>
                </a:solidFill>
              </a:rPr>
              <a:t>Основы бизнес информатики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sz="3600" b="1" dirty="0">
                <a:solidFill>
                  <a:schemeClr val="bg1"/>
                </a:solidFill>
              </a:rPr>
              <a:t>Всего 203 часа:</a:t>
            </a:r>
          </a:p>
          <a:p>
            <a:r>
              <a:rPr lang="ru-RU" sz="3600" dirty="0">
                <a:solidFill>
                  <a:schemeClr val="bg1"/>
                </a:solidFill>
              </a:rPr>
              <a:t>59 часов 1 семестр + 144 часа 2 семестр</a:t>
            </a:r>
          </a:p>
          <a:p>
            <a:endParaRPr lang="ru-RU" sz="3600" dirty="0">
              <a:solidFill>
                <a:schemeClr val="bg1"/>
              </a:solidFill>
            </a:endParaRPr>
          </a:p>
          <a:p>
            <a:r>
              <a:rPr lang="ru-RU" sz="3600" b="1" dirty="0">
                <a:solidFill>
                  <a:schemeClr val="bg1"/>
                </a:solidFill>
              </a:rPr>
              <a:t>Место реализации: </a:t>
            </a:r>
            <a:r>
              <a:rPr lang="ru-RU" sz="3600" dirty="0" err="1">
                <a:solidFill>
                  <a:schemeClr val="bg1"/>
                </a:solidFill>
              </a:rPr>
              <a:t>Алабуга-Политех</a:t>
            </a:r>
            <a:r>
              <a:rPr lang="ru-RU" sz="3600" dirty="0">
                <a:solidFill>
                  <a:schemeClr val="bg1"/>
                </a:solidFill>
              </a:rPr>
              <a:t>, мастерская, </a:t>
            </a:r>
          </a:p>
          <a:p>
            <a:r>
              <a:rPr lang="ru-RU" sz="3600" dirty="0">
                <a:solidFill>
                  <a:schemeClr val="bg1"/>
                </a:solidFill>
              </a:rPr>
              <a:t>соответствующая требованиям документации ДЭ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  <a:p>
            <a:r>
              <a:rPr lang="ru-RU" sz="3600" dirty="0">
                <a:solidFill>
                  <a:schemeClr val="bg1"/>
                </a:solidFill>
              </a:rPr>
              <a:t>на 50 рабочих мест.</a:t>
            </a:r>
          </a:p>
        </p:txBody>
      </p:sp>
    </p:spTree>
    <p:extLst>
      <p:ext uri="{BB962C8B-B14F-4D97-AF65-F5344CB8AC3E}">
        <p14:creationId xmlns:p14="http://schemas.microsoft.com/office/powerpoint/2010/main" val="2057626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2116"/>
            <a:ext cx="12192000" cy="6855884"/>
            <a:chOff x="0" y="2116"/>
            <a:chExt cx="12192000" cy="6855884"/>
          </a:xfrm>
        </p:grpSpPr>
        <p:pic>
          <p:nvPicPr>
            <p:cNvPr id="3" name="Picture 2" descr="P:\Никита\!!НОВАЯ ПРЕЗЕНТАЦИЯ\Фоны\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16"/>
              <a:ext cx="12192000" cy="6855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6696" y="483958"/>
              <a:ext cx="1564029" cy="338047"/>
            </a:xfrm>
            <a:prstGeom prst="rect">
              <a:avLst/>
            </a:prstGeom>
            <a:effectLst/>
          </p:spPr>
        </p:pic>
      </p:grpSp>
      <p:sp>
        <p:nvSpPr>
          <p:cNvPr id="5" name="TextBox 4"/>
          <p:cNvSpPr txBox="1"/>
          <p:nvPr/>
        </p:nvSpPr>
        <p:spPr>
          <a:xfrm>
            <a:off x="9844663" y="1906638"/>
            <a:ext cx="21880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Особенности, которые необходимо учитывать при реализации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 элективного курса для достижения цели</a:t>
            </a:r>
            <a:endParaRPr lang="ru-RU" sz="24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49526" y="822005"/>
            <a:ext cx="9457645" cy="5585586"/>
            <a:chOff x="401250" y="1222955"/>
            <a:chExt cx="9457645" cy="5585586"/>
          </a:xfrm>
        </p:grpSpPr>
        <p:sp>
          <p:nvSpPr>
            <p:cNvPr id="6" name="Стрелка вправо 5"/>
            <p:cNvSpPr/>
            <p:nvPr/>
          </p:nvSpPr>
          <p:spPr>
            <a:xfrm>
              <a:off x="401250" y="1222955"/>
              <a:ext cx="9457645" cy="1371600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Возраст</a:t>
              </a:r>
              <a:r>
                <a:rPr lang="ru-RU" sz="2800" dirty="0">
                  <a:solidFill>
                    <a:schemeClr val="bg1"/>
                  </a:solidFill>
                </a:rPr>
                <a:t> </a:t>
              </a:r>
              <a:r>
                <a:rPr lang="ru-RU" sz="2400" b="1" dirty="0">
                  <a:solidFill>
                    <a:schemeClr val="bg1"/>
                  </a:solidFill>
                </a:rPr>
                <a:t>обучающихся 15-16 лет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>
              <a:off x="418100" y="2644148"/>
              <a:ext cx="9440795" cy="1371600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Отсутствие у обучающихся профессиональных базовых знаний в области анализа  и разработки программных решений</a:t>
              </a:r>
              <a:endParaRPr lang="ru-RU" sz="2400" b="1" dirty="0"/>
            </a:p>
          </p:txBody>
        </p:sp>
        <p:sp>
          <p:nvSpPr>
            <p:cNvPr id="8" name="Стрелка вправо 7"/>
            <p:cNvSpPr/>
            <p:nvPr/>
          </p:nvSpPr>
          <p:spPr>
            <a:xfrm>
              <a:off x="438266" y="5436941"/>
              <a:ext cx="9420629" cy="1371600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Слабо развитые навыки самообучения</a:t>
              </a:r>
              <a:endParaRPr lang="ru-RU" sz="2400" b="1" dirty="0"/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58432" y="4065341"/>
              <a:ext cx="9400463" cy="1371600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Отсутствие у обучающихся опыта работы на предприятии и в организациях</a:t>
              </a:r>
              <a:endParaRPr lang="ru-R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69687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5884"/>
            <a:chOff x="0" y="2116"/>
            <a:chExt cx="12192000" cy="6855884"/>
          </a:xfrm>
        </p:grpSpPr>
        <p:pic>
          <p:nvPicPr>
            <p:cNvPr id="3" name="Picture 2" descr="P:\Никита\!!НОВАЯ ПРЕЗЕНТАЦИЯ\Фоны\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16"/>
              <a:ext cx="12192000" cy="6855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6696" y="483958"/>
              <a:ext cx="1564029" cy="338047"/>
            </a:xfrm>
            <a:prstGeom prst="rect">
              <a:avLst/>
            </a:prstGeom>
            <a:effectLst/>
          </p:spPr>
        </p:pic>
      </p:grpSp>
      <p:sp>
        <p:nvSpPr>
          <p:cNvPr id="5" name="Прямоугольник 4"/>
          <p:cNvSpPr/>
          <p:nvPr/>
        </p:nvSpPr>
        <p:spPr>
          <a:xfrm>
            <a:off x="-789709" y="130380"/>
            <a:ext cx="8117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элективного курса</a:t>
            </a:r>
            <a:endParaRPr lang="ru-RU" sz="3200" dirty="0">
              <a:solidFill>
                <a:schemeClr val="bg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18160" y="1437304"/>
            <a:ext cx="11006050" cy="3357024"/>
            <a:chOff x="592975" y="1593696"/>
            <a:chExt cx="11006050" cy="335702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592975" y="1593696"/>
              <a:ext cx="11006050" cy="2436658"/>
              <a:chOff x="590205" y="1593696"/>
              <a:chExt cx="11006050" cy="2436658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590205" y="1600690"/>
                <a:ext cx="2984270" cy="2429664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/>
                  <a:t>Бухгалтерский учёт, работа в программе 1С:Бухгалтерия</a:t>
                </a: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4659283" y="1593696"/>
                <a:ext cx="3060467" cy="2429665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/>
                  <a:t>Программирование на платформе 1С:Предприятие 8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8695111" y="1593696"/>
                <a:ext cx="2901144" cy="2429666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/>
                  <a:t>Проектирование и конфигурирование на платформе 1С:Предприятие 8</a:t>
                </a:r>
              </a:p>
            </p:txBody>
          </p:sp>
          <p:sp>
            <p:nvSpPr>
              <p:cNvPr id="9" name="Плюс 8"/>
              <p:cNvSpPr/>
              <p:nvPr/>
            </p:nvSpPr>
            <p:spPr>
              <a:xfrm>
                <a:off x="3865764" y="2427317"/>
                <a:ext cx="556953" cy="490451"/>
              </a:xfrm>
              <a:prstGeom prst="mathPlus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люс 9"/>
              <p:cNvSpPr/>
              <p:nvPr/>
            </p:nvSpPr>
            <p:spPr>
              <a:xfrm>
                <a:off x="7956316" y="2427317"/>
                <a:ext cx="556953" cy="565265"/>
              </a:xfrm>
              <a:prstGeom prst="mathPlus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Правая фигурная скобка 11"/>
            <p:cNvSpPr/>
            <p:nvPr/>
          </p:nvSpPr>
          <p:spPr>
            <a:xfrm rot="5400000">
              <a:off x="5732103" y="280869"/>
              <a:ext cx="920366" cy="8419336"/>
            </a:xfrm>
            <a:prstGeom prst="rightBrace">
              <a:avLst>
                <a:gd name="adj1" fmla="val 30868"/>
                <a:gd name="adj2" fmla="val 48889"/>
              </a:avLst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656706" y="4986548"/>
            <a:ext cx="112801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Контрольная практическая работа 1 раз в месяц. Качественный показатель: не менее 70% обучающихся в группе должны иметь минимум 70 баллов из 100. ЕДИНАЯ ЦЕЛЬ.</a:t>
            </a:r>
            <a:endParaRPr lang="ru-RU" sz="2800" dirty="0">
              <a:solidFill>
                <a:schemeClr val="bg1"/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536AD5E-9C54-659B-900B-72F83B5852A4}"/>
              </a:ext>
            </a:extLst>
          </p:cNvPr>
          <p:cNvGrpSpPr/>
          <p:nvPr/>
        </p:nvGrpSpPr>
        <p:grpSpPr>
          <a:xfrm>
            <a:off x="292763" y="675098"/>
            <a:ext cx="2688299" cy="192021"/>
            <a:chOff x="2174703" y="-596602"/>
            <a:chExt cx="4608512" cy="288032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D19921EB-1A3F-929C-EFE9-FAC127CC4732}"/>
                </a:ext>
              </a:extLst>
            </p:cNvPr>
            <p:cNvCxnSpPr/>
            <p:nvPr/>
          </p:nvCxnSpPr>
          <p:spPr>
            <a:xfrm flipV="1">
              <a:off x="217470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B64DB88F-B103-3CC1-A443-8CA1CDADBA92}"/>
                </a:ext>
              </a:extLst>
            </p:cNvPr>
            <p:cNvCxnSpPr/>
            <p:nvPr/>
          </p:nvCxnSpPr>
          <p:spPr>
            <a:xfrm flipV="1">
              <a:off x="246273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A38CAACB-2B3F-8EE1-01C5-5F53754FFC2B}"/>
                </a:ext>
              </a:extLst>
            </p:cNvPr>
            <p:cNvCxnSpPr/>
            <p:nvPr/>
          </p:nvCxnSpPr>
          <p:spPr>
            <a:xfrm flipV="1">
              <a:off x="275076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F386F4EA-616D-C0C2-8122-EE0415BDF7B5}"/>
                </a:ext>
              </a:extLst>
            </p:cNvPr>
            <p:cNvCxnSpPr/>
            <p:nvPr/>
          </p:nvCxnSpPr>
          <p:spPr>
            <a:xfrm flipV="1">
              <a:off x="303879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887E622E-ADA0-5012-71E8-07A9836875F6}"/>
                </a:ext>
              </a:extLst>
            </p:cNvPr>
            <p:cNvCxnSpPr/>
            <p:nvPr/>
          </p:nvCxnSpPr>
          <p:spPr>
            <a:xfrm flipV="1">
              <a:off x="332683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BC1404A9-B9EE-8FD5-422E-FBFE71E1D6FB}"/>
                </a:ext>
              </a:extLst>
            </p:cNvPr>
            <p:cNvCxnSpPr/>
            <p:nvPr/>
          </p:nvCxnSpPr>
          <p:spPr>
            <a:xfrm flipV="1">
              <a:off x="361486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FCA0539D-5BC0-A95A-6826-20C61371C6D7}"/>
                </a:ext>
              </a:extLst>
            </p:cNvPr>
            <p:cNvCxnSpPr/>
            <p:nvPr/>
          </p:nvCxnSpPr>
          <p:spPr>
            <a:xfrm flipV="1">
              <a:off x="390289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49C37BF1-DF7D-1AFC-263C-EBEB0C023469}"/>
                </a:ext>
              </a:extLst>
            </p:cNvPr>
            <p:cNvCxnSpPr/>
            <p:nvPr/>
          </p:nvCxnSpPr>
          <p:spPr>
            <a:xfrm flipV="1">
              <a:off x="419092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A2C5660A-E099-50FE-DEBB-7495894FFC72}"/>
                </a:ext>
              </a:extLst>
            </p:cNvPr>
            <p:cNvCxnSpPr/>
            <p:nvPr/>
          </p:nvCxnSpPr>
          <p:spPr>
            <a:xfrm flipV="1">
              <a:off x="447895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AE3676EC-5DBD-2C16-BA8E-DDCC208B9CD4}"/>
                </a:ext>
              </a:extLst>
            </p:cNvPr>
            <p:cNvCxnSpPr/>
            <p:nvPr/>
          </p:nvCxnSpPr>
          <p:spPr>
            <a:xfrm flipV="1">
              <a:off x="476699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A8A54153-559D-8C46-8107-12E95C66E825}"/>
                </a:ext>
              </a:extLst>
            </p:cNvPr>
            <p:cNvCxnSpPr/>
            <p:nvPr/>
          </p:nvCxnSpPr>
          <p:spPr>
            <a:xfrm flipV="1">
              <a:off x="505502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0CCA0515-BFBA-8372-4E73-EDA0C99D3188}"/>
                </a:ext>
              </a:extLst>
            </p:cNvPr>
            <p:cNvCxnSpPr/>
            <p:nvPr/>
          </p:nvCxnSpPr>
          <p:spPr>
            <a:xfrm flipV="1">
              <a:off x="534305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C70D4275-BE39-BA80-AF47-9AD892463990}"/>
                </a:ext>
              </a:extLst>
            </p:cNvPr>
            <p:cNvCxnSpPr/>
            <p:nvPr/>
          </p:nvCxnSpPr>
          <p:spPr>
            <a:xfrm flipV="1">
              <a:off x="563108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58F554E0-D0FB-2C93-76F1-EF02C3360D4C}"/>
                </a:ext>
              </a:extLst>
            </p:cNvPr>
            <p:cNvCxnSpPr/>
            <p:nvPr/>
          </p:nvCxnSpPr>
          <p:spPr>
            <a:xfrm flipV="1">
              <a:off x="591911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B6A2AB09-A986-4DF6-53BC-A780B5C1FD8F}"/>
                </a:ext>
              </a:extLst>
            </p:cNvPr>
            <p:cNvCxnSpPr/>
            <p:nvPr/>
          </p:nvCxnSpPr>
          <p:spPr>
            <a:xfrm flipV="1">
              <a:off x="620715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FA858883-CE55-E32E-5519-094A1675829F}"/>
                </a:ext>
              </a:extLst>
            </p:cNvPr>
            <p:cNvCxnSpPr/>
            <p:nvPr/>
          </p:nvCxnSpPr>
          <p:spPr>
            <a:xfrm flipV="1">
              <a:off x="649518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3707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2116"/>
            <a:ext cx="12192000" cy="6855884"/>
            <a:chOff x="0" y="2116"/>
            <a:chExt cx="12192000" cy="6855884"/>
          </a:xfrm>
        </p:grpSpPr>
        <p:pic>
          <p:nvPicPr>
            <p:cNvPr id="2" name="Picture 2" descr="P:\Никита\!!НОВАЯ ПРЕЗЕНТАЦИЯ\Фоны\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16"/>
              <a:ext cx="12192000" cy="6855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6696" y="481842"/>
              <a:ext cx="1564029" cy="338047"/>
            </a:xfrm>
            <a:prstGeom prst="rect">
              <a:avLst/>
            </a:prstGeom>
            <a:effectLst/>
          </p:spPr>
        </p:pic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759425"/>
              </p:ext>
            </p:extLst>
          </p:nvPr>
        </p:nvGraphicFramePr>
        <p:xfrm>
          <a:off x="1066800" y="1844039"/>
          <a:ext cx="10058399" cy="305077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12879">
                  <a:extLst>
                    <a:ext uri="{9D8B030D-6E8A-4147-A177-3AD203B41FA5}">
                      <a16:colId xmlns:a16="http://schemas.microsoft.com/office/drawing/2014/main" val="1802391487"/>
                    </a:ext>
                  </a:extLst>
                </a:gridCol>
                <a:gridCol w="1580201">
                  <a:extLst>
                    <a:ext uri="{9D8B030D-6E8A-4147-A177-3AD203B41FA5}">
                      <a16:colId xmlns:a16="http://schemas.microsoft.com/office/drawing/2014/main" val="1558557642"/>
                    </a:ext>
                  </a:extLst>
                </a:gridCol>
                <a:gridCol w="1589662">
                  <a:extLst>
                    <a:ext uri="{9D8B030D-6E8A-4147-A177-3AD203B41FA5}">
                      <a16:colId xmlns:a16="http://schemas.microsoft.com/office/drawing/2014/main" val="3364075991"/>
                    </a:ext>
                  </a:extLst>
                </a:gridCol>
                <a:gridCol w="1438265">
                  <a:extLst>
                    <a:ext uri="{9D8B030D-6E8A-4147-A177-3AD203B41FA5}">
                      <a16:colId xmlns:a16="http://schemas.microsoft.com/office/drawing/2014/main" val="3241964421"/>
                    </a:ext>
                  </a:extLst>
                </a:gridCol>
                <a:gridCol w="1627512">
                  <a:extLst>
                    <a:ext uri="{9D8B030D-6E8A-4147-A177-3AD203B41FA5}">
                      <a16:colId xmlns:a16="http://schemas.microsoft.com/office/drawing/2014/main" val="1937013898"/>
                    </a:ext>
                  </a:extLst>
                </a:gridCol>
                <a:gridCol w="1409880">
                  <a:extLst>
                    <a:ext uri="{9D8B030D-6E8A-4147-A177-3AD203B41FA5}">
                      <a16:colId xmlns:a16="http://schemas.microsoft.com/office/drawing/2014/main" val="1307517622"/>
                    </a:ext>
                  </a:extLst>
                </a:gridCol>
              </a:tblGrid>
              <a:tr h="98363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Сентябрь 2022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Октябрь 2022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Ноябрь 2022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Декабрь 2022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Январь 2023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614707"/>
                  </a:ext>
                </a:extLst>
              </a:tr>
              <a:tr h="983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Количество человек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45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44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43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41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4517"/>
                  </a:ext>
                </a:extLst>
              </a:tr>
              <a:tr h="10835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Качественный показатель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solidFill>
                            <a:schemeClr val="bg1"/>
                          </a:solidFill>
                          <a:effectLst/>
                        </a:rPr>
                        <a:t>54 %</a:t>
                      </a:r>
                      <a:endParaRPr lang="ru-RU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70 %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70 %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70 %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70 %</a:t>
                      </a:r>
                      <a:endParaRPr lang="ru-RU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805157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46" y="186333"/>
            <a:ext cx="6923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Показатели учебного года 2022/2023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536AD5E-9C54-659B-900B-72F83B5852A4}"/>
              </a:ext>
            </a:extLst>
          </p:cNvPr>
          <p:cNvGrpSpPr/>
          <p:nvPr/>
        </p:nvGrpSpPr>
        <p:grpSpPr>
          <a:xfrm>
            <a:off x="292763" y="723878"/>
            <a:ext cx="2688299" cy="192021"/>
            <a:chOff x="2174703" y="-596602"/>
            <a:chExt cx="4608512" cy="288032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D19921EB-1A3F-929C-EFE9-FAC127CC4732}"/>
                </a:ext>
              </a:extLst>
            </p:cNvPr>
            <p:cNvCxnSpPr/>
            <p:nvPr/>
          </p:nvCxnSpPr>
          <p:spPr>
            <a:xfrm flipV="1">
              <a:off x="217470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64DB88F-B103-3CC1-A443-8CA1CDADBA92}"/>
                </a:ext>
              </a:extLst>
            </p:cNvPr>
            <p:cNvCxnSpPr/>
            <p:nvPr/>
          </p:nvCxnSpPr>
          <p:spPr>
            <a:xfrm flipV="1">
              <a:off x="246273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A38CAACB-2B3F-8EE1-01C5-5F53754FFC2B}"/>
                </a:ext>
              </a:extLst>
            </p:cNvPr>
            <p:cNvCxnSpPr/>
            <p:nvPr/>
          </p:nvCxnSpPr>
          <p:spPr>
            <a:xfrm flipV="1">
              <a:off x="275076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F386F4EA-616D-C0C2-8122-EE0415BDF7B5}"/>
                </a:ext>
              </a:extLst>
            </p:cNvPr>
            <p:cNvCxnSpPr/>
            <p:nvPr/>
          </p:nvCxnSpPr>
          <p:spPr>
            <a:xfrm flipV="1">
              <a:off x="303879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887E622E-ADA0-5012-71E8-07A9836875F6}"/>
                </a:ext>
              </a:extLst>
            </p:cNvPr>
            <p:cNvCxnSpPr/>
            <p:nvPr/>
          </p:nvCxnSpPr>
          <p:spPr>
            <a:xfrm flipV="1">
              <a:off x="332683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BC1404A9-B9EE-8FD5-422E-FBFE71E1D6FB}"/>
                </a:ext>
              </a:extLst>
            </p:cNvPr>
            <p:cNvCxnSpPr/>
            <p:nvPr/>
          </p:nvCxnSpPr>
          <p:spPr>
            <a:xfrm flipV="1">
              <a:off x="361486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FCA0539D-5BC0-A95A-6826-20C61371C6D7}"/>
                </a:ext>
              </a:extLst>
            </p:cNvPr>
            <p:cNvCxnSpPr/>
            <p:nvPr/>
          </p:nvCxnSpPr>
          <p:spPr>
            <a:xfrm flipV="1">
              <a:off x="390289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9C37BF1-DF7D-1AFC-263C-EBEB0C023469}"/>
                </a:ext>
              </a:extLst>
            </p:cNvPr>
            <p:cNvCxnSpPr/>
            <p:nvPr/>
          </p:nvCxnSpPr>
          <p:spPr>
            <a:xfrm flipV="1">
              <a:off x="419092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A2C5660A-E099-50FE-DEBB-7495894FFC72}"/>
                </a:ext>
              </a:extLst>
            </p:cNvPr>
            <p:cNvCxnSpPr/>
            <p:nvPr/>
          </p:nvCxnSpPr>
          <p:spPr>
            <a:xfrm flipV="1">
              <a:off x="447895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AE3676EC-5DBD-2C16-BA8E-DDCC208B9CD4}"/>
                </a:ext>
              </a:extLst>
            </p:cNvPr>
            <p:cNvCxnSpPr/>
            <p:nvPr/>
          </p:nvCxnSpPr>
          <p:spPr>
            <a:xfrm flipV="1">
              <a:off x="476699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A8A54153-559D-8C46-8107-12E95C66E825}"/>
                </a:ext>
              </a:extLst>
            </p:cNvPr>
            <p:cNvCxnSpPr/>
            <p:nvPr/>
          </p:nvCxnSpPr>
          <p:spPr>
            <a:xfrm flipV="1">
              <a:off x="505502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0CCA0515-BFBA-8372-4E73-EDA0C99D3188}"/>
                </a:ext>
              </a:extLst>
            </p:cNvPr>
            <p:cNvCxnSpPr/>
            <p:nvPr/>
          </p:nvCxnSpPr>
          <p:spPr>
            <a:xfrm flipV="1">
              <a:off x="534305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C70D4275-BE39-BA80-AF47-9AD892463990}"/>
                </a:ext>
              </a:extLst>
            </p:cNvPr>
            <p:cNvCxnSpPr/>
            <p:nvPr/>
          </p:nvCxnSpPr>
          <p:spPr>
            <a:xfrm flipV="1">
              <a:off x="563108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58F554E0-D0FB-2C93-76F1-EF02C3360D4C}"/>
                </a:ext>
              </a:extLst>
            </p:cNvPr>
            <p:cNvCxnSpPr/>
            <p:nvPr/>
          </p:nvCxnSpPr>
          <p:spPr>
            <a:xfrm flipV="1">
              <a:off x="591911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B6A2AB09-A986-4DF6-53BC-A780B5C1FD8F}"/>
                </a:ext>
              </a:extLst>
            </p:cNvPr>
            <p:cNvCxnSpPr/>
            <p:nvPr/>
          </p:nvCxnSpPr>
          <p:spPr>
            <a:xfrm flipV="1">
              <a:off x="620715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FA858883-CE55-E32E-5519-094A1675829F}"/>
                </a:ext>
              </a:extLst>
            </p:cNvPr>
            <p:cNvCxnSpPr/>
            <p:nvPr/>
          </p:nvCxnSpPr>
          <p:spPr>
            <a:xfrm flipV="1">
              <a:off x="649518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8277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2116"/>
            <a:ext cx="12192000" cy="6855884"/>
            <a:chOff x="0" y="2116"/>
            <a:chExt cx="12192000" cy="6855884"/>
          </a:xfrm>
        </p:grpSpPr>
        <p:pic>
          <p:nvPicPr>
            <p:cNvPr id="2" name="Picture 2" descr="P:\Никита\!!НОВАЯ ПРЕЗЕНТАЦИЯ\Фоны\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16"/>
              <a:ext cx="12192000" cy="6855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6696" y="481842"/>
              <a:ext cx="1564029" cy="338047"/>
            </a:xfrm>
            <a:prstGeom prst="rect">
              <a:avLst/>
            </a:prstGeom>
            <a:effectLst/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584659" y="2318453"/>
            <a:ext cx="2901144" cy="242966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Проектирование и конфигурирование на платформе 1С:Предприятие 8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70462" y="650865"/>
          <a:ext cx="5785658" cy="58739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85658">
                  <a:extLst>
                    <a:ext uri="{9D8B030D-6E8A-4147-A177-3AD203B41FA5}">
                      <a16:colId xmlns:a16="http://schemas.microsoft.com/office/drawing/2014/main" val="824020024"/>
                    </a:ext>
                  </a:extLst>
                </a:gridCol>
              </a:tblGrid>
              <a:tr h="710725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⁻"/>
                      </a:pPr>
                      <a:r>
                        <a:rPr lang="ru-RU" sz="1800" u="none" strike="noStrike" dirty="0">
                          <a:effectLst/>
                        </a:rPr>
                        <a:t>Проектирование по автоматизации торговой компании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63614579"/>
                  </a:ext>
                </a:extLst>
              </a:tr>
              <a:tr h="288820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⁻"/>
                      </a:pPr>
                      <a:r>
                        <a:rPr lang="ru-RU" sz="1800" u="none" strike="noStrike" dirty="0">
                          <a:effectLst/>
                        </a:rPr>
                        <a:t>Конфигурирование: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9487184"/>
                  </a:ext>
                </a:extLst>
              </a:tr>
              <a:tr h="150984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⁻"/>
                      </a:pPr>
                      <a:r>
                        <a:rPr lang="ru-RU" sz="1800" u="none" strike="noStrike" dirty="0">
                          <a:effectLst/>
                        </a:rPr>
                        <a:t>Справочники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49546502"/>
                  </a:ext>
                </a:extLst>
              </a:tr>
              <a:tr h="150984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⁻"/>
                      </a:pPr>
                      <a:r>
                        <a:rPr lang="ru-RU" sz="1800" u="none" strike="noStrike" dirty="0">
                          <a:effectLst/>
                        </a:rPr>
                        <a:t>Документы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91745337"/>
                  </a:ext>
                </a:extLst>
              </a:tr>
              <a:tr h="150984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⁻"/>
                      </a:pPr>
                      <a:r>
                        <a:rPr lang="ru-RU" sz="1800" u="none" strike="noStrike" dirty="0">
                          <a:effectLst/>
                        </a:rPr>
                        <a:t>Подсистемы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52178802"/>
                  </a:ext>
                </a:extLst>
              </a:tr>
              <a:tr h="288820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⁻"/>
                      </a:pPr>
                      <a:r>
                        <a:rPr lang="ru-RU" sz="1800" u="none" strike="noStrike" dirty="0">
                          <a:effectLst/>
                        </a:rPr>
                        <a:t>Механизм Владелец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75056207"/>
                  </a:ext>
                </a:extLst>
              </a:tr>
              <a:tr h="288820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⁻"/>
                      </a:pPr>
                      <a:r>
                        <a:rPr lang="ru-RU" sz="1800" u="none" strike="noStrike" dirty="0">
                          <a:effectLst/>
                        </a:rPr>
                        <a:t>Работа с изображением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93264674"/>
                  </a:ext>
                </a:extLst>
              </a:tr>
              <a:tr h="303285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⁻"/>
                      </a:pPr>
                      <a:r>
                        <a:rPr lang="ru-RU" sz="1800" u="none" strike="noStrike" dirty="0">
                          <a:effectLst/>
                        </a:rPr>
                        <a:t>Загрузка данных из файлов разных форматов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0793096"/>
                  </a:ext>
                </a:extLst>
              </a:tr>
              <a:tr h="288820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⁻"/>
                      </a:pPr>
                      <a:r>
                        <a:rPr lang="ru-RU" sz="1800" u="none" strike="noStrike" dirty="0">
                          <a:effectLst/>
                        </a:rPr>
                        <a:t>Функциональная опция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49049925"/>
                  </a:ext>
                </a:extLst>
              </a:tr>
              <a:tr h="288820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⁻"/>
                      </a:pPr>
                      <a:r>
                        <a:rPr lang="ru-RU" sz="1800" u="none" strike="noStrike" dirty="0">
                          <a:effectLst/>
                        </a:rPr>
                        <a:t>Регистры сведений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97925691"/>
                  </a:ext>
                </a:extLst>
              </a:tr>
              <a:tr h="150984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⁻"/>
                      </a:pPr>
                      <a:r>
                        <a:rPr lang="ru-RU" sz="1800" u="none" strike="noStrike" dirty="0">
                          <a:effectLst/>
                        </a:rPr>
                        <a:t>Отчеты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9580321"/>
                  </a:ext>
                </a:extLst>
              </a:tr>
              <a:tr h="288820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⁻"/>
                      </a:pPr>
                      <a:r>
                        <a:rPr lang="ru-RU" sz="1800" u="none" strike="noStrike" dirty="0">
                          <a:effectLst/>
                        </a:rPr>
                        <a:t>Регистры накопления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91315058"/>
                  </a:ext>
                </a:extLst>
              </a:tr>
              <a:tr h="288820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⁻"/>
                      </a:pPr>
                      <a:r>
                        <a:rPr lang="ru-RU" sz="1800" u="none" strike="noStrike" dirty="0">
                          <a:effectLst/>
                        </a:rPr>
                        <a:t>Роли, пользователи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81573494"/>
                  </a:ext>
                </a:extLst>
              </a:tr>
              <a:tr h="288820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⁻"/>
                      </a:pPr>
                      <a:r>
                        <a:rPr lang="ru-RU" sz="1800" u="none" strike="noStrike" dirty="0">
                          <a:effectLst/>
                        </a:rPr>
                        <a:t>Динамический список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2717671"/>
                  </a:ext>
                </a:extLst>
              </a:tr>
              <a:tr h="150984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⁻"/>
                      </a:pPr>
                      <a:r>
                        <a:rPr lang="ru-RU" sz="1800" u="none" strike="noStrike" dirty="0">
                          <a:effectLst/>
                        </a:rPr>
                        <a:t>Печатные формы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49250216"/>
                  </a:ext>
                </a:extLst>
              </a:tr>
              <a:tr h="150984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⁻"/>
                      </a:pPr>
                      <a:r>
                        <a:rPr lang="ru-RU" sz="1800" u="none" strike="noStrike" dirty="0">
                          <a:effectLst/>
                        </a:rPr>
                        <a:t>Запросы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55891196"/>
                  </a:ext>
                </a:extLst>
              </a:tr>
              <a:tr h="150984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⁻"/>
                      </a:pPr>
                      <a:r>
                        <a:rPr lang="ru-RU" sz="1800" u="none" strike="noStrike" dirty="0">
                          <a:effectLst/>
                        </a:rPr>
                        <a:t>Обмен данными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14994128"/>
                  </a:ext>
                </a:extLst>
              </a:tr>
              <a:tr h="288820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⁻"/>
                      </a:pPr>
                      <a:r>
                        <a:rPr lang="ru-RU" sz="1800" u="none" strike="noStrike" dirty="0">
                          <a:effectLst/>
                        </a:rPr>
                        <a:t>Работа с документацией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37766052"/>
                  </a:ext>
                </a:extLst>
              </a:tr>
              <a:tr h="288820">
                <a:tc>
                  <a:txBody>
                    <a:bodyPr/>
                    <a:lstStyle/>
                    <a:p>
                      <a:pPr marL="285750" indent="-285750" algn="l" fontAlgn="b">
                        <a:buFont typeface="Calibri" panose="020F0502020204030204" pitchFamily="34" charset="0"/>
                        <a:buChar char="⁻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Тестирование</a:t>
                      </a:r>
                    </a:p>
                  </a:txBody>
                  <a:tcPr marL="7363" marR="7363" marT="7363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72738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660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P:\Никита\!!НОВАЯ ПРЕЗЕНТАЦИЯ\диагональ 4.png">
            <a:extLst>
              <a:ext uri="{FF2B5EF4-FFF2-40B4-BE49-F238E27FC236}">
                <a16:creationId xmlns:a16="http://schemas.microsoft.com/office/drawing/2014/main" id="{0ECBCA0E-886A-46D4-B602-44D4E8B1C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r="19863"/>
          <a:stretch/>
        </p:blipFill>
        <p:spPr bwMode="auto">
          <a:xfrm>
            <a:off x="0" y="0"/>
            <a:ext cx="12192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:\Никита\!!НОВАЯ ПРЕЗЕНТАЦИЯ\Фоны\6.jpg">
            <a:extLst>
              <a:ext uri="{FF2B5EF4-FFF2-40B4-BE49-F238E27FC236}">
                <a16:creationId xmlns:a16="http://schemas.microsoft.com/office/drawing/2014/main" id="{2F48C97A-8309-41EA-BE78-968C4DA06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1"/>
            <a:ext cx="122027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6B8E8E-9297-47F3-84CC-EB3549543E0A}"/>
              </a:ext>
            </a:extLst>
          </p:cNvPr>
          <p:cNvSpPr txBox="1"/>
          <p:nvPr/>
        </p:nvSpPr>
        <p:spPr>
          <a:xfrm>
            <a:off x="519069" y="4571618"/>
            <a:ext cx="10545171" cy="70652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Muller ExtraBold" pitchFamily="50" charset="-52"/>
                <a:ea typeface="+mj-ea"/>
                <a:cs typeface="+mj-cs"/>
              </a:defRPr>
            </a:lvl1pPr>
          </a:lstStyle>
          <a:p>
            <a:r>
              <a:rPr lang="ru-RU" sz="2000" b="0" dirty="0"/>
              <a:t>Подготовка к демонстрационному экзамену по компетенции </a:t>
            </a:r>
            <a:r>
              <a:rPr lang="en-US" sz="2000" b="0" dirty="0"/>
              <a:t>IT</a:t>
            </a:r>
            <a:r>
              <a:rPr lang="ru-RU" sz="2000" b="0" dirty="0"/>
              <a:t>-решения для бизнеса на платформе 1С:Предприятие 8 в </a:t>
            </a:r>
            <a:r>
              <a:rPr lang="ru-RU" sz="2000" b="0" dirty="0" err="1"/>
              <a:t>Алабуга-Политех</a:t>
            </a:r>
            <a:endParaRPr lang="ru-RU" sz="2000" b="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982D445-63C8-45F3-B320-EB7CAF62070B}"/>
              </a:ext>
            </a:extLst>
          </p:cNvPr>
          <p:cNvGrpSpPr/>
          <p:nvPr/>
        </p:nvGrpSpPr>
        <p:grpSpPr>
          <a:xfrm>
            <a:off x="623392" y="4279778"/>
            <a:ext cx="2688299" cy="192021"/>
            <a:chOff x="2174703" y="-596602"/>
            <a:chExt cx="4608512" cy="288032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C2A08C5B-91D9-478D-8B33-F527A3A76B86}"/>
                </a:ext>
              </a:extLst>
            </p:cNvPr>
            <p:cNvCxnSpPr/>
            <p:nvPr/>
          </p:nvCxnSpPr>
          <p:spPr>
            <a:xfrm flipV="1">
              <a:off x="217470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FE6C7E8D-0B8C-464E-8898-7D041C6B8B10}"/>
                </a:ext>
              </a:extLst>
            </p:cNvPr>
            <p:cNvCxnSpPr/>
            <p:nvPr/>
          </p:nvCxnSpPr>
          <p:spPr>
            <a:xfrm flipV="1">
              <a:off x="246273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37B74932-AF07-4CEA-B5BC-AE7A16BCB210}"/>
                </a:ext>
              </a:extLst>
            </p:cNvPr>
            <p:cNvCxnSpPr/>
            <p:nvPr/>
          </p:nvCxnSpPr>
          <p:spPr>
            <a:xfrm flipV="1">
              <a:off x="275076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01BD16A4-90A2-43B9-BBCC-84212049E6BE}"/>
                </a:ext>
              </a:extLst>
            </p:cNvPr>
            <p:cNvCxnSpPr/>
            <p:nvPr/>
          </p:nvCxnSpPr>
          <p:spPr>
            <a:xfrm flipV="1">
              <a:off x="303879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BECF385F-FD50-42D5-98C6-7AFB66DD5382}"/>
                </a:ext>
              </a:extLst>
            </p:cNvPr>
            <p:cNvCxnSpPr/>
            <p:nvPr/>
          </p:nvCxnSpPr>
          <p:spPr>
            <a:xfrm flipV="1">
              <a:off x="332683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6941EC78-65E7-4AA6-868D-0B57A65637CB}"/>
                </a:ext>
              </a:extLst>
            </p:cNvPr>
            <p:cNvCxnSpPr/>
            <p:nvPr/>
          </p:nvCxnSpPr>
          <p:spPr>
            <a:xfrm flipV="1">
              <a:off x="361486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1B3CE2EF-8B53-4D32-AEA5-986DCA06D6DD}"/>
                </a:ext>
              </a:extLst>
            </p:cNvPr>
            <p:cNvCxnSpPr/>
            <p:nvPr/>
          </p:nvCxnSpPr>
          <p:spPr>
            <a:xfrm flipV="1">
              <a:off x="390289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BB0CE92E-213D-4323-B4E6-6FEB30A80DED}"/>
                </a:ext>
              </a:extLst>
            </p:cNvPr>
            <p:cNvCxnSpPr/>
            <p:nvPr/>
          </p:nvCxnSpPr>
          <p:spPr>
            <a:xfrm flipV="1">
              <a:off x="419092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06E0A4BD-B95B-4F14-B4AE-2203F8655C6E}"/>
                </a:ext>
              </a:extLst>
            </p:cNvPr>
            <p:cNvCxnSpPr/>
            <p:nvPr/>
          </p:nvCxnSpPr>
          <p:spPr>
            <a:xfrm flipV="1">
              <a:off x="447895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5C9CC9FB-0F66-4FAA-8B64-DB9CC55036E2}"/>
                </a:ext>
              </a:extLst>
            </p:cNvPr>
            <p:cNvCxnSpPr/>
            <p:nvPr/>
          </p:nvCxnSpPr>
          <p:spPr>
            <a:xfrm flipV="1">
              <a:off x="476699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B4B7A78D-0249-4B45-9758-DB782825CDD3}"/>
                </a:ext>
              </a:extLst>
            </p:cNvPr>
            <p:cNvCxnSpPr/>
            <p:nvPr/>
          </p:nvCxnSpPr>
          <p:spPr>
            <a:xfrm flipV="1">
              <a:off x="505502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2777041A-E9C1-4802-9215-A073C970BB0C}"/>
                </a:ext>
              </a:extLst>
            </p:cNvPr>
            <p:cNvCxnSpPr/>
            <p:nvPr/>
          </p:nvCxnSpPr>
          <p:spPr>
            <a:xfrm flipV="1">
              <a:off x="534305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D5689565-4CAA-4376-8AD5-0C3F489BE192}"/>
                </a:ext>
              </a:extLst>
            </p:cNvPr>
            <p:cNvCxnSpPr/>
            <p:nvPr/>
          </p:nvCxnSpPr>
          <p:spPr>
            <a:xfrm flipV="1">
              <a:off x="563108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AC1A209C-39ED-4E31-B73D-83D24BF6B442}"/>
                </a:ext>
              </a:extLst>
            </p:cNvPr>
            <p:cNvCxnSpPr/>
            <p:nvPr/>
          </p:nvCxnSpPr>
          <p:spPr>
            <a:xfrm flipV="1">
              <a:off x="591911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689673C5-BA41-4A9A-BF59-BB942505B95E}"/>
                </a:ext>
              </a:extLst>
            </p:cNvPr>
            <p:cNvCxnSpPr/>
            <p:nvPr/>
          </p:nvCxnSpPr>
          <p:spPr>
            <a:xfrm flipV="1">
              <a:off x="620715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8CCE539C-AB56-46F1-B12B-37BA8F4086A9}"/>
                </a:ext>
              </a:extLst>
            </p:cNvPr>
            <p:cNvCxnSpPr/>
            <p:nvPr/>
          </p:nvCxnSpPr>
          <p:spPr>
            <a:xfrm flipV="1">
              <a:off x="649518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" name="Picture 2" descr="C:\Users\plk\Desktop\Рус_бел.png">
            <a:extLst>
              <a:ext uri="{FF2B5EF4-FFF2-40B4-BE49-F238E27FC236}">
                <a16:creationId xmlns:a16="http://schemas.microsoft.com/office/drawing/2014/main" id="{9BC2E498-AD67-A599-C278-E7DCE4175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300" y="260649"/>
            <a:ext cx="1584000" cy="3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11691" y="204009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Козлова Екатерина Владимировна, </a:t>
            </a:r>
          </a:p>
          <a:p>
            <a:r>
              <a:rPr lang="ru-RU" dirty="0">
                <a:solidFill>
                  <a:schemeClr val="bg1"/>
                </a:solidFill>
              </a:rPr>
              <a:t>старший инженер-наставник,</a:t>
            </a:r>
          </a:p>
          <a:p>
            <a:r>
              <a:rPr lang="ru-RU" dirty="0">
                <a:solidFill>
                  <a:schemeClr val="bg1"/>
                </a:solidFill>
              </a:rPr>
              <a:t>сертифицированный эксперт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+79220994727</a:t>
            </a:r>
          </a:p>
          <a:p>
            <a:r>
              <a:rPr lang="en-US" b="1" dirty="0">
                <a:solidFill>
                  <a:schemeClr val="bg1"/>
                </a:solidFill>
              </a:rPr>
              <a:t>EKozlova@alabuga.ru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020" y="1952949"/>
            <a:ext cx="1928615" cy="1928615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74861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P:\Никита\!!НОВАЯ ПРЕЗЕНТАЦИЯ\диагональ 4.png">
            <a:extLst>
              <a:ext uri="{FF2B5EF4-FFF2-40B4-BE49-F238E27FC236}">
                <a16:creationId xmlns:a16="http://schemas.microsoft.com/office/drawing/2014/main" id="{0ECBCA0E-886A-46D4-B602-44D4E8B1C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r="19863"/>
          <a:stretch/>
        </p:blipFill>
        <p:spPr bwMode="auto">
          <a:xfrm>
            <a:off x="0" y="0"/>
            <a:ext cx="12192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:\Никита\!!НОВАЯ ПРЕЗЕНТАЦИЯ\Фоны\6.jpg">
            <a:extLst>
              <a:ext uri="{FF2B5EF4-FFF2-40B4-BE49-F238E27FC236}">
                <a16:creationId xmlns:a16="http://schemas.microsoft.com/office/drawing/2014/main" id="{2F48C97A-8309-41EA-BE78-968C4DA06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1"/>
            <a:ext cx="122027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6B8E8E-9297-47F3-84CC-EB3549543E0A}"/>
              </a:ext>
            </a:extLst>
          </p:cNvPr>
          <p:cNvSpPr txBox="1"/>
          <p:nvPr/>
        </p:nvSpPr>
        <p:spPr>
          <a:xfrm>
            <a:off x="527383" y="1893576"/>
            <a:ext cx="9813918" cy="24373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Muller ExtraBold" pitchFamily="50" charset="-52"/>
                <a:ea typeface="+mj-ea"/>
                <a:cs typeface="+mj-cs"/>
              </a:defRPr>
            </a:lvl1pPr>
          </a:lstStyle>
          <a:p>
            <a:r>
              <a:rPr lang="ru-RU" sz="4000" b="0" dirty="0">
                <a:latin typeface="+mn-lt"/>
              </a:rPr>
              <a:t>Организация практической деятельности студентов направления «Бизнес-программирование» в АО «ОЭЗ ППТ «</a:t>
            </a:r>
            <a:r>
              <a:rPr lang="ru-RU" sz="4000" b="0" dirty="0" err="1">
                <a:latin typeface="+mn-lt"/>
              </a:rPr>
              <a:t>Алабуга</a:t>
            </a:r>
            <a:r>
              <a:rPr lang="ru-RU" sz="4000" b="0" dirty="0">
                <a:latin typeface="+mn-lt"/>
              </a:rPr>
              <a:t>»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982D445-63C8-45F3-B320-EB7CAF62070B}"/>
              </a:ext>
            </a:extLst>
          </p:cNvPr>
          <p:cNvGrpSpPr/>
          <p:nvPr/>
        </p:nvGrpSpPr>
        <p:grpSpPr>
          <a:xfrm>
            <a:off x="623392" y="4279778"/>
            <a:ext cx="2688299" cy="192021"/>
            <a:chOff x="2174703" y="-596602"/>
            <a:chExt cx="4608512" cy="288032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C2A08C5B-91D9-478D-8B33-F527A3A76B86}"/>
                </a:ext>
              </a:extLst>
            </p:cNvPr>
            <p:cNvCxnSpPr/>
            <p:nvPr/>
          </p:nvCxnSpPr>
          <p:spPr>
            <a:xfrm flipV="1">
              <a:off x="217470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FE6C7E8D-0B8C-464E-8898-7D041C6B8B10}"/>
                </a:ext>
              </a:extLst>
            </p:cNvPr>
            <p:cNvCxnSpPr/>
            <p:nvPr/>
          </p:nvCxnSpPr>
          <p:spPr>
            <a:xfrm flipV="1">
              <a:off x="246273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37B74932-AF07-4CEA-B5BC-AE7A16BCB210}"/>
                </a:ext>
              </a:extLst>
            </p:cNvPr>
            <p:cNvCxnSpPr/>
            <p:nvPr/>
          </p:nvCxnSpPr>
          <p:spPr>
            <a:xfrm flipV="1">
              <a:off x="275076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01BD16A4-90A2-43B9-BBCC-84212049E6BE}"/>
                </a:ext>
              </a:extLst>
            </p:cNvPr>
            <p:cNvCxnSpPr/>
            <p:nvPr/>
          </p:nvCxnSpPr>
          <p:spPr>
            <a:xfrm flipV="1">
              <a:off x="303879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BECF385F-FD50-42D5-98C6-7AFB66DD5382}"/>
                </a:ext>
              </a:extLst>
            </p:cNvPr>
            <p:cNvCxnSpPr/>
            <p:nvPr/>
          </p:nvCxnSpPr>
          <p:spPr>
            <a:xfrm flipV="1">
              <a:off x="332683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6941EC78-65E7-4AA6-868D-0B57A65637CB}"/>
                </a:ext>
              </a:extLst>
            </p:cNvPr>
            <p:cNvCxnSpPr/>
            <p:nvPr/>
          </p:nvCxnSpPr>
          <p:spPr>
            <a:xfrm flipV="1">
              <a:off x="361486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1B3CE2EF-8B53-4D32-AEA5-986DCA06D6DD}"/>
                </a:ext>
              </a:extLst>
            </p:cNvPr>
            <p:cNvCxnSpPr/>
            <p:nvPr/>
          </p:nvCxnSpPr>
          <p:spPr>
            <a:xfrm flipV="1">
              <a:off x="390289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BB0CE92E-213D-4323-B4E6-6FEB30A80DED}"/>
                </a:ext>
              </a:extLst>
            </p:cNvPr>
            <p:cNvCxnSpPr/>
            <p:nvPr/>
          </p:nvCxnSpPr>
          <p:spPr>
            <a:xfrm flipV="1">
              <a:off x="419092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06E0A4BD-B95B-4F14-B4AE-2203F8655C6E}"/>
                </a:ext>
              </a:extLst>
            </p:cNvPr>
            <p:cNvCxnSpPr/>
            <p:nvPr/>
          </p:nvCxnSpPr>
          <p:spPr>
            <a:xfrm flipV="1">
              <a:off x="447895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5C9CC9FB-0F66-4FAA-8B64-DB9CC55036E2}"/>
                </a:ext>
              </a:extLst>
            </p:cNvPr>
            <p:cNvCxnSpPr/>
            <p:nvPr/>
          </p:nvCxnSpPr>
          <p:spPr>
            <a:xfrm flipV="1">
              <a:off x="476699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B4B7A78D-0249-4B45-9758-DB782825CDD3}"/>
                </a:ext>
              </a:extLst>
            </p:cNvPr>
            <p:cNvCxnSpPr/>
            <p:nvPr/>
          </p:nvCxnSpPr>
          <p:spPr>
            <a:xfrm flipV="1">
              <a:off x="505502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2777041A-E9C1-4802-9215-A073C970BB0C}"/>
                </a:ext>
              </a:extLst>
            </p:cNvPr>
            <p:cNvCxnSpPr/>
            <p:nvPr/>
          </p:nvCxnSpPr>
          <p:spPr>
            <a:xfrm flipV="1">
              <a:off x="534305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D5689565-4CAA-4376-8AD5-0C3F489BE192}"/>
                </a:ext>
              </a:extLst>
            </p:cNvPr>
            <p:cNvCxnSpPr/>
            <p:nvPr/>
          </p:nvCxnSpPr>
          <p:spPr>
            <a:xfrm flipV="1">
              <a:off x="563108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AC1A209C-39ED-4E31-B73D-83D24BF6B442}"/>
                </a:ext>
              </a:extLst>
            </p:cNvPr>
            <p:cNvCxnSpPr/>
            <p:nvPr/>
          </p:nvCxnSpPr>
          <p:spPr>
            <a:xfrm flipV="1">
              <a:off x="591911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689673C5-BA41-4A9A-BF59-BB942505B95E}"/>
                </a:ext>
              </a:extLst>
            </p:cNvPr>
            <p:cNvCxnSpPr/>
            <p:nvPr/>
          </p:nvCxnSpPr>
          <p:spPr>
            <a:xfrm flipV="1">
              <a:off x="620715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8CCE539C-AB56-46F1-B12B-37BA8F4086A9}"/>
                </a:ext>
              </a:extLst>
            </p:cNvPr>
            <p:cNvCxnSpPr/>
            <p:nvPr/>
          </p:nvCxnSpPr>
          <p:spPr>
            <a:xfrm flipV="1">
              <a:off x="649518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" name="Picture 2" descr="C:\Users\plk\Desktop\Рус_бел.png">
            <a:extLst>
              <a:ext uri="{FF2B5EF4-FFF2-40B4-BE49-F238E27FC236}">
                <a16:creationId xmlns:a16="http://schemas.microsoft.com/office/drawing/2014/main" id="{9BC2E498-AD67-A599-C278-E7DCE4175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300" y="260649"/>
            <a:ext cx="1584000" cy="3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73390" y="5155352"/>
            <a:ext cx="44389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Зиатдинов Руслан </a:t>
            </a:r>
            <a:r>
              <a:rPr lang="ru-RU" dirty="0" err="1">
                <a:solidFill>
                  <a:schemeClr val="bg1"/>
                </a:solidFill>
              </a:rPr>
              <a:t>Фаритович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Руководитель группы проектов </a:t>
            </a:r>
          </a:p>
          <a:p>
            <a:r>
              <a:rPr lang="ru-RU" dirty="0">
                <a:solidFill>
                  <a:schemeClr val="bg1"/>
                </a:solidFill>
              </a:rPr>
              <a:t>Управления цифровой трансформации </a:t>
            </a:r>
          </a:p>
          <a:p>
            <a:r>
              <a:rPr lang="ru-RU" dirty="0">
                <a:solidFill>
                  <a:schemeClr val="bg1"/>
                </a:solidFill>
              </a:rPr>
              <a:t>АО «ОЭЗ ППТ «</a:t>
            </a:r>
            <a:r>
              <a:rPr lang="ru-RU" dirty="0" err="1">
                <a:solidFill>
                  <a:schemeClr val="bg1"/>
                </a:solidFill>
              </a:rPr>
              <a:t>Алабуга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0428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P:\Никита\!!НОВАЯ ПРЕЗЕНТАЦИЯ\диагональ 4.png">
            <a:extLst>
              <a:ext uri="{FF2B5EF4-FFF2-40B4-BE49-F238E27FC236}">
                <a16:creationId xmlns:a16="http://schemas.microsoft.com/office/drawing/2014/main" id="{0ECBCA0E-886A-46D4-B602-44D4E8B1C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r="19863"/>
          <a:stretch/>
        </p:blipFill>
        <p:spPr bwMode="auto">
          <a:xfrm>
            <a:off x="0" y="0"/>
            <a:ext cx="12192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:\Никита\!!НОВАЯ ПРЕЗЕНТАЦИЯ\Фоны\6.jpg">
            <a:extLst>
              <a:ext uri="{FF2B5EF4-FFF2-40B4-BE49-F238E27FC236}">
                <a16:creationId xmlns:a16="http://schemas.microsoft.com/office/drawing/2014/main" id="{2F48C97A-8309-41EA-BE78-968C4DA06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1"/>
            <a:ext cx="122027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plk\Desktop\Рус_бел.png">
            <a:extLst>
              <a:ext uri="{FF2B5EF4-FFF2-40B4-BE49-F238E27FC236}">
                <a16:creationId xmlns:a16="http://schemas.microsoft.com/office/drawing/2014/main" id="{9BC2E498-AD67-A599-C278-E7DCE4175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300" y="260649"/>
            <a:ext cx="1584000" cy="3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A92674-38F5-CF65-ABE2-3EF42D1A19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503"/>
            <a:ext cx="12201799" cy="685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4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Никита\!!НОВАЯ ПРЕЗЕНТАЦИЯ\Фоны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696" y="483958"/>
            <a:ext cx="1564029" cy="338047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A12C32-E4B4-ACC2-2201-476861F701A6}"/>
              </a:ext>
            </a:extLst>
          </p:cNvPr>
          <p:cNvSpPr txBox="1"/>
          <p:nvPr/>
        </p:nvSpPr>
        <p:spPr>
          <a:xfrm>
            <a:off x="292764" y="-117076"/>
            <a:ext cx="10917865" cy="88818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Muller ExtraBold" pitchFamily="50" charset="-52"/>
                <a:ea typeface="+mj-ea"/>
                <a:cs typeface="+mj-cs"/>
              </a:defRPr>
            </a:lvl1pPr>
          </a:lstStyle>
          <a:p>
            <a:r>
              <a:rPr lang="ru-RU" sz="3200" b="0" dirty="0">
                <a:latin typeface="+mn-lt"/>
              </a:rPr>
              <a:t>Управление цифровой трансформации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536AD5E-9C54-659B-900B-72F83B5852A4}"/>
              </a:ext>
            </a:extLst>
          </p:cNvPr>
          <p:cNvGrpSpPr/>
          <p:nvPr/>
        </p:nvGrpSpPr>
        <p:grpSpPr>
          <a:xfrm>
            <a:off x="292763" y="675098"/>
            <a:ext cx="2688299" cy="192021"/>
            <a:chOff x="2174703" y="-596602"/>
            <a:chExt cx="4608512" cy="288032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19921EB-1A3F-929C-EFE9-FAC127CC4732}"/>
                </a:ext>
              </a:extLst>
            </p:cNvPr>
            <p:cNvCxnSpPr/>
            <p:nvPr/>
          </p:nvCxnSpPr>
          <p:spPr>
            <a:xfrm flipV="1">
              <a:off x="217470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B64DB88F-B103-3CC1-A443-8CA1CDADBA92}"/>
                </a:ext>
              </a:extLst>
            </p:cNvPr>
            <p:cNvCxnSpPr/>
            <p:nvPr/>
          </p:nvCxnSpPr>
          <p:spPr>
            <a:xfrm flipV="1">
              <a:off x="246273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A38CAACB-2B3F-8EE1-01C5-5F53754FFC2B}"/>
                </a:ext>
              </a:extLst>
            </p:cNvPr>
            <p:cNvCxnSpPr/>
            <p:nvPr/>
          </p:nvCxnSpPr>
          <p:spPr>
            <a:xfrm flipV="1">
              <a:off x="275076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F386F4EA-616D-C0C2-8122-EE0415BDF7B5}"/>
                </a:ext>
              </a:extLst>
            </p:cNvPr>
            <p:cNvCxnSpPr/>
            <p:nvPr/>
          </p:nvCxnSpPr>
          <p:spPr>
            <a:xfrm flipV="1">
              <a:off x="303879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887E622E-ADA0-5012-71E8-07A9836875F6}"/>
                </a:ext>
              </a:extLst>
            </p:cNvPr>
            <p:cNvCxnSpPr/>
            <p:nvPr/>
          </p:nvCxnSpPr>
          <p:spPr>
            <a:xfrm flipV="1">
              <a:off x="332683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BC1404A9-B9EE-8FD5-422E-FBFE71E1D6FB}"/>
                </a:ext>
              </a:extLst>
            </p:cNvPr>
            <p:cNvCxnSpPr/>
            <p:nvPr/>
          </p:nvCxnSpPr>
          <p:spPr>
            <a:xfrm flipV="1">
              <a:off x="361486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FCA0539D-5BC0-A95A-6826-20C61371C6D7}"/>
                </a:ext>
              </a:extLst>
            </p:cNvPr>
            <p:cNvCxnSpPr/>
            <p:nvPr/>
          </p:nvCxnSpPr>
          <p:spPr>
            <a:xfrm flipV="1">
              <a:off x="390289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49C37BF1-DF7D-1AFC-263C-EBEB0C023469}"/>
                </a:ext>
              </a:extLst>
            </p:cNvPr>
            <p:cNvCxnSpPr/>
            <p:nvPr/>
          </p:nvCxnSpPr>
          <p:spPr>
            <a:xfrm flipV="1">
              <a:off x="419092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A2C5660A-E099-50FE-DEBB-7495894FFC72}"/>
                </a:ext>
              </a:extLst>
            </p:cNvPr>
            <p:cNvCxnSpPr/>
            <p:nvPr/>
          </p:nvCxnSpPr>
          <p:spPr>
            <a:xfrm flipV="1">
              <a:off x="447895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AE3676EC-5DBD-2C16-BA8E-DDCC208B9CD4}"/>
                </a:ext>
              </a:extLst>
            </p:cNvPr>
            <p:cNvCxnSpPr/>
            <p:nvPr/>
          </p:nvCxnSpPr>
          <p:spPr>
            <a:xfrm flipV="1">
              <a:off x="476699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A8A54153-559D-8C46-8107-12E95C66E825}"/>
                </a:ext>
              </a:extLst>
            </p:cNvPr>
            <p:cNvCxnSpPr/>
            <p:nvPr/>
          </p:nvCxnSpPr>
          <p:spPr>
            <a:xfrm flipV="1">
              <a:off x="505502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0CCA0515-BFBA-8372-4E73-EDA0C99D3188}"/>
                </a:ext>
              </a:extLst>
            </p:cNvPr>
            <p:cNvCxnSpPr/>
            <p:nvPr/>
          </p:nvCxnSpPr>
          <p:spPr>
            <a:xfrm flipV="1">
              <a:off x="534305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C70D4275-BE39-BA80-AF47-9AD892463990}"/>
                </a:ext>
              </a:extLst>
            </p:cNvPr>
            <p:cNvCxnSpPr/>
            <p:nvPr/>
          </p:nvCxnSpPr>
          <p:spPr>
            <a:xfrm flipV="1">
              <a:off x="563108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58F554E0-D0FB-2C93-76F1-EF02C3360D4C}"/>
                </a:ext>
              </a:extLst>
            </p:cNvPr>
            <p:cNvCxnSpPr/>
            <p:nvPr/>
          </p:nvCxnSpPr>
          <p:spPr>
            <a:xfrm flipV="1">
              <a:off x="591911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B6A2AB09-A986-4DF6-53BC-A780B5C1FD8F}"/>
                </a:ext>
              </a:extLst>
            </p:cNvPr>
            <p:cNvCxnSpPr/>
            <p:nvPr/>
          </p:nvCxnSpPr>
          <p:spPr>
            <a:xfrm flipV="1">
              <a:off x="620715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FA858883-CE55-E32E-5519-094A1675829F}"/>
                </a:ext>
              </a:extLst>
            </p:cNvPr>
            <p:cNvCxnSpPr/>
            <p:nvPr/>
          </p:nvCxnSpPr>
          <p:spPr>
            <a:xfrm flipV="1">
              <a:off x="649518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B90875A-310C-8D3B-CC21-90009F69B6EE}"/>
              </a:ext>
            </a:extLst>
          </p:cNvPr>
          <p:cNvGraphicFramePr/>
          <p:nvPr/>
        </p:nvGraphicFramePr>
        <p:xfrm>
          <a:off x="6601518" y="2258391"/>
          <a:ext cx="5044637" cy="3952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F8357E-98FB-8EBF-AA3D-A65A230FB689}"/>
              </a:ext>
            </a:extLst>
          </p:cNvPr>
          <p:cNvSpPr txBox="1"/>
          <p:nvPr/>
        </p:nvSpPr>
        <p:spPr>
          <a:xfrm>
            <a:off x="376772" y="1804702"/>
            <a:ext cx="54703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Основная деятельность подразделения: </a:t>
            </a:r>
          </a:p>
          <a:p>
            <a:r>
              <a:rPr lang="ru-RU" altLang="ja-JP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Внедрение, доработка и автоматизирование бизнес-процессов в корпоративных информационных системах 1С </a:t>
            </a:r>
          </a:p>
          <a:p>
            <a:r>
              <a:rPr lang="ru-RU" altLang="ja-JP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ОЭЗ «</a:t>
            </a:r>
            <a:r>
              <a:rPr lang="ru-RU" altLang="ja-JP" sz="2000" dirty="0" err="1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Алабуга</a:t>
            </a:r>
            <a:r>
              <a:rPr lang="ru-RU" altLang="ja-JP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», ООО «</a:t>
            </a:r>
            <a:r>
              <a:rPr lang="ru-RU" altLang="ja-JP" sz="2000" dirty="0" err="1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Алабуга</a:t>
            </a:r>
            <a:r>
              <a:rPr lang="ru-RU" altLang="ja-JP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ja-JP" sz="2000" dirty="0" err="1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Девелопмент</a:t>
            </a:r>
            <a:r>
              <a:rPr lang="ru-RU" altLang="ja-JP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», ОЭЗ «Новгородская» и дочерние компании </a:t>
            </a:r>
          </a:p>
          <a:p>
            <a:endParaRPr lang="ru-RU" altLang="ja-JP" sz="2000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altLang="ja-JP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Сколько студентов в подразделении: </a:t>
            </a:r>
          </a:p>
          <a:p>
            <a:r>
              <a:rPr lang="ru-RU" altLang="ja-JP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 курс – 14 человек</a:t>
            </a:r>
          </a:p>
          <a:p>
            <a:r>
              <a:rPr lang="ru-RU" altLang="ja-JP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 курс – 13 человек </a:t>
            </a:r>
          </a:p>
          <a:p>
            <a:r>
              <a:rPr lang="ru-RU" altLang="ja-JP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 курс – 1 человек</a:t>
            </a:r>
          </a:p>
          <a:p>
            <a:r>
              <a:rPr lang="ru-RU" altLang="ja-JP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Сотрудники – 14 человек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65337857"/>
              </p:ext>
            </p:extLst>
          </p:nvPr>
        </p:nvGraphicFramePr>
        <p:xfrm>
          <a:off x="6224324" y="1771031"/>
          <a:ext cx="5799024" cy="4036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6753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Никита\!!НОВАЯ ПРЕЗЕНТАЦИЯ\Фоны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6"/>
            <a:ext cx="12192000" cy="685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696" y="483958"/>
            <a:ext cx="1564029" cy="338047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A12C32-E4B4-ACC2-2201-476861F701A6}"/>
              </a:ext>
            </a:extLst>
          </p:cNvPr>
          <p:cNvSpPr txBox="1"/>
          <p:nvPr/>
        </p:nvSpPr>
        <p:spPr>
          <a:xfrm>
            <a:off x="292764" y="209005"/>
            <a:ext cx="10327339" cy="613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Muller ExtraBold" pitchFamily="50" charset="-52"/>
                <a:ea typeface="+mj-ea"/>
                <a:cs typeface="+mj-cs"/>
              </a:defRPr>
            </a:lvl1pPr>
          </a:lstStyle>
          <a:p>
            <a:r>
              <a:rPr lang="ru-RU" sz="3200" b="0" dirty="0"/>
              <a:t>Траектория развития 1 курс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536AD5E-9C54-659B-900B-72F83B5852A4}"/>
              </a:ext>
            </a:extLst>
          </p:cNvPr>
          <p:cNvGrpSpPr/>
          <p:nvPr/>
        </p:nvGrpSpPr>
        <p:grpSpPr>
          <a:xfrm>
            <a:off x="292764" y="725994"/>
            <a:ext cx="2688299" cy="192021"/>
            <a:chOff x="2174703" y="-596602"/>
            <a:chExt cx="4608512" cy="288032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19921EB-1A3F-929C-EFE9-FAC127CC4732}"/>
                </a:ext>
              </a:extLst>
            </p:cNvPr>
            <p:cNvCxnSpPr/>
            <p:nvPr/>
          </p:nvCxnSpPr>
          <p:spPr>
            <a:xfrm flipV="1">
              <a:off x="217470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B64DB88F-B103-3CC1-A443-8CA1CDADBA92}"/>
                </a:ext>
              </a:extLst>
            </p:cNvPr>
            <p:cNvCxnSpPr/>
            <p:nvPr/>
          </p:nvCxnSpPr>
          <p:spPr>
            <a:xfrm flipV="1">
              <a:off x="246273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A38CAACB-2B3F-8EE1-01C5-5F53754FFC2B}"/>
                </a:ext>
              </a:extLst>
            </p:cNvPr>
            <p:cNvCxnSpPr/>
            <p:nvPr/>
          </p:nvCxnSpPr>
          <p:spPr>
            <a:xfrm flipV="1">
              <a:off x="275076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F386F4EA-616D-C0C2-8122-EE0415BDF7B5}"/>
                </a:ext>
              </a:extLst>
            </p:cNvPr>
            <p:cNvCxnSpPr/>
            <p:nvPr/>
          </p:nvCxnSpPr>
          <p:spPr>
            <a:xfrm flipV="1">
              <a:off x="303879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887E622E-ADA0-5012-71E8-07A9836875F6}"/>
                </a:ext>
              </a:extLst>
            </p:cNvPr>
            <p:cNvCxnSpPr/>
            <p:nvPr/>
          </p:nvCxnSpPr>
          <p:spPr>
            <a:xfrm flipV="1">
              <a:off x="332683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BC1404A9-B9EE-8FD5-422E-FBFE71E1D6FB}"/>
                </a:ext>
              </a:extLst>
            </p:cNvPr>
            <p:cNvCxnSpPr/>
            <p:nvPr/>
          </p:nvCxnSpPr>
          <p:spPr>
            <a:xfrm flipV="1">
              <a:off x="361486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FCA0539D-5BC0-A95A-6826-20C61371C6D7}"/>
                </a:ext>
              </a:extLst>
            </p:cNvPr>
            <p:cNvCxnSpPr/>
            <p:nvPr/>
          </p:nvCxnSpPr>
          <p:spPr>
            <a:xfrm flipV="1">
              <a:off x="390289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49C37BF1-DF7D-1AFC-263C-EBEB0C023469}"/>
                </a:ext>
              </a:extLst>
            </p:cNvPr>
            <p:cNvCxnSpPr/>
            <p:nvPr/>
          </p:nvCxnSpPr>
          <p:spPr>
            <a:xfrm flipV="1">
              <a:off x="419092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A2C5660A-E099-50FE-DEBB-7495894FFC72}"/>
                </a:ext>
              </a:extLst>
            </p:cNvPr>
            <p:cNvCxnSpPr/>
            <p:nvPr/>
          </p:nvCxnSpPr>
          <p:spPr>
            <a:xfrm flipV="1">
              <a:off x="447895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AE3676EC-5DBD-2C16-BA8E-DDCC208B9CD4}"/>
                </a:ext>
              </a:extLst>
            </p:cNvPr>
            <p:cNvCxnSpPr/>
            <p:nvPr/>
          </p:nvCxnSpPr>
          <p:spPr>
            <a:xfrm flipV="1">
              <a:off x="476699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A8A54153-559D-8C46-8107-12E95C66E825}"/>
                </a:ext>
              </a:extLst>
            </p:cNvPr>
            <p:cNvCxnSpPr/>
            <p:nvPr/>
          </p:nvCxnSpPr>
          <p:spPr>
            <a:xfrm flipV="1">
              <a:off x="505502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0CCA0515-BFBA-8372-4E73-EDA0C99D3188}"/>
                </a:ext>
              </a:extLst>
            </p:cNvPr>
            <p:cNvCxnSpPr/>
            <p:nvPr/>
          </p:nvCxnSpPr>
          <p:spPr>
            <a:xfrm flipV="1">
              <a:off x="534305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C70D4275-BE39-BA80-AF47-9AD892463990}"/>
                </a:ext>
              </a:extLst>
            </p:cNvPr>
            <p:cNvCxnSpPr/>
            <p:nvPr/>
          </p:nvCxnSpPr>
          <p:spPr>
            <a:xfrm flipV="1">
              <a:off x="563108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58F554E0-D0FB-2C93-76F1-EF02C3360D4C}"/>
                </a:ext>
              </a:extLst>
            </p:cNvPr>
            <p:cNvCxnSpPr/>
            <p:nvPr/>
          </p:nvCxnSpPr>
          <p:spPr>
            <a:xfrm flipV="1">
              <a:off x="591911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B6A2AB09-A986-4DF6-53BC-A780B5C1FD8F}"/>
                </a:ext>
              </a:extLst>
            </p:cNvPr>
            <p:cNvCxnSpPr/>
            <p:nvPr/>
          </p:nvCxnSpPr>
          <p:spPr>
            <a:xfrm flipV="1">
              <a:off x="620715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FA858883-CE55-E32E-5519-094A1675829F}"/>
                </a:ext>
              </a:extLst>
            </p:cNvPr>
            <p:cNvCxnSpPr/>
            <p:nvPr/>
          </p:nvCxnSpPr>
          <p:spPr>
            <a:xfrm flipV="1">
              <a:off x="649518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331949"/>
              </p:ext>
            </p:extLst>
          </p:nvPr>
        </p:nvGraphicFramePr>
        <p:xfrm>
          <a:off x="429093" y="1607053"/>
          <a:ext cx="11333813" cy="31851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94646">
                  <a:extLst>
                    <a:ext uri="{9D8B030D-6E8A-4147-A177-3AD203B41FA5}">
                      <a16:colId xmlns:a16="http://schemas.microsoft.com/office/drawing/2014/main" val="1529527142"/>
                    </a:ext>
                  </a:extLst>
                </a:gridCol>
                <a:gridCol w="1449262">
                  <a:extLst>
                    <a:ext uri="{9D8B030D-6E8A-4147-A177-3AD203B41FA5}">
                      <a16:colId xmlns:a16="http://schemas.microsoft.com/office/drawing/2014/main" val="3384379479"/>
                    </a:ext>
                  </a:extLst>
                </a:gridCol>
                <a:gridCol w="2415949">
                  <a:extLst>
                    <a:ext uri="{9D8B030D-6E8A-4147-A177-3AD203B41FA5}">
                      <a16:colId xmlns:a16="http://schemas.microsoft.com/office/drawing/2014/main" val="1134035655"/>
                    </a:ext>
                  </a:extLst>
                </a:gridCol>
                <a:gridCol w="2260548">
                  <a:extLst>
                    <a:ext uri="{9D8B030D-6E8A-4147-A177-3AD203B41FA5}">
                      <a16:colId xmlns:a16="http://schemas.microsoft.com/office/drawing/2014/main" val="2141554691"/>
                    </a:ext>
                  </a:extLst>
                </a:gridCol>
                <a:gridCol w="2139884">
                  <a:extLst>
                    <a:ext uri="{9D8B030D-6E8A-4147-A177-3AD203B41FA5}">
                      <a16:colId xmlns:a16="http://schemas.microsoft.com/office/drawing/2014/main" val="1155130265"/>
                    </a:ext>
                  </a:extLst>
                </a:gridCol>
                <a:gridCol w="2273524">
                  <a:extLst>
                    <a:ext uri="{9D8B030D-6E8A-4147-A177-3AD203B41FA5}">
                      <a16:colId xmlns:a16="http://schemas.microsoft.com/office/drawing/2014/main" val="2366528402"/>
                    </a:ext>
                  </a:extLst>
                </a:gridCol>
              </a:tblGrid>
              <a:tr h="92424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kern="1200" dirty="0">
                          <a:solidFill>
                            <a:srgbClr val="FFFFFF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Блок</a:t>
                      </a:r>
                    </a:p>
                  </a:txBody>
                  <a:tcPr marL="28575" marR="28575" marT="19050" marB="190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kern="1200" dirty="0">
                          <a:solidFill>
                            <a:srgbClr val="FFFFFF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Вводный курс</a:t>
                      </a:r>
                    </a:p>
                  </a:txBody>
                  <a:tcPr marL="28575" marR="28575" marT="19050" marB="190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kern="1200" dirty="0">
                          <a:solidFill>
                            <a:srgbClr val="FFFFFF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Администрирование ИБ</a:t>
                      </a:r>
                    </a:p>
                  </a:txBody>
                  <a:tcPr marL="28575" marR="28575" marT="19050" marB="190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kern="1200" dirty="0">
                          <a:solidFill>
                            <a:srgbClr val="FFFFFF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Техническая поддержка (1 уровень)</a:t>
                      </a:r>
                    </a:p>
                  </a:txBody>
                  <a:tcPr marL="28575" marR="28575" marT="19050" marB="190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kern="1200" dirty="0">
                          <a:solidFill>
                            <a:srgbClr val="FFFFFF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Электронный документооборот</a:t>
                      </a:r>
                    </a:p>
                  </a:txBody>
                  <a:tcPr marL="28575" marR="28575" marT="19050" marB="190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kern="1200" dirty="0">
                          <a:solidFill>
                            <a:srgbClr val="FFFFFF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Управление предприятием</a:t>
                      </a:r>
                    </a:p>
                  </a:txBody>
                  <a:tcPr marL="28575" marR="28575" marT="19050" marB="190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220781"/>
                  </a:ext>
                </a:extLst>
              </a:tr>
              <a:tr h="1922236"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Навыки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rtl="0" fontAlgn="t">
                        <a:buNone/>
                      </a:pP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 З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накомство с ОЭЗ «Алабуга»</a:t>
                      </a:r>
                    </a:p>
                    <a:p>
                      <a:pPr marL="0" indent="0" rtl="0" fontAlgn="t">
                        <a:buNone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Изучение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систем премирования сотрудников ОЭЗ «Алабуга»</a:t>
                      </a:r>
                    </a:p>
                    <a:p>
                      <a:pPr marL="0" indent="0" rtl="0" fontAlgn="t">
                        <a:buNone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Навыки работы в KPI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t" latinLnBrk="0" hangingPunct="1">
                        <a:buNone/>
                      </a:pPr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Навыки работы с файловыми базами данных</a:t>
                      </a:r>
                    </a:p>
                    <a:p>
                      <a:pPr marL="0" indent="0" algn="l" defTabSz="914400" rtl="0" eaLnBrk="1" fontAlgn="t" latinLnBrk="0" hangingPunct="1">
                        <a:buNone/>
                      </a:pPr>
                      <a:b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Навыки работы с серверными базами данных</a:t>
                      </a:r>
                      <a:b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Настройка баз данных для пользователей</a:t>
                      </a:r>
                      <a:b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резервное хранение данных</a:t>
                      </a:r>
                      <a:b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Навыки работы с консолью администрирования</a:t>
                      </a:r>
                    </a:p>
                  </a:txBody>
                  <a:tcPr marL="28575" marR="28575" marT="19050" marB="1905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 Изучение принципов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работы технической поддержки 1С</a:t>
                      </a:r>
                    </a:p>
                    <a:p>
                      <a:pPr rtl="0" fontAlgn="t"/>
                      <a:b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авыки решения проблем на первой линии поддержки</a:t>
                      </a:r>
                    </a:p>
                    <a:p>
                      <a:pPr rtl="0" fontAlgn="t"/>
                      <a:b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авыки разработки пользовательских инструкций в соответствии с внутренними стандартами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rtl="0" fontAlgn="t">
                        <a:buNone/>
                      </a:pP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авыки работы с системой 1С: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Документооборот</a:t>
                      </a:r>
                    </a:p>
                    <a:p>
                      <a:pPr marL="0" indent="0" rtl="0" fontAlgn="t">
                        <a:buNone/>
                      </a:pPr>
                      <a:b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И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зучение внутренние документы и бизнес-процессы «ОЭЗ Алабуга»</a:t>
                      </a:r>
                    </a:p>
                    <a:p>
                      <a:pPr marL="0" indent="0" rtl="0" fontAlgn="t">
                        <a:buNone/>
                      </a:pPr>
                      <a:b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авыки создания бизнес-процессов в 1С Документооборот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1.Навыки первоначальной настройки ERP</a:t>
                      </a:r>
                    </a:p>
                    <a:p>
                      <a:pPr rtl="0" fontAlgn="t"/>
                      <a:b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2.Навыки работы с НСИ</a:t>
                      </a:r>
                    </a:p>
                    <a:p>
                      <a:pPr rtl="0" fontAlgn="t"/>
                      <a:b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Изучение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последовательности бизнес-процессов в системе для организации производства</a:t>
                      </a:r>
                    </a:p>
                    <a:p>
                      <a:pPr rtl="0" fontAlgn="t"/>
                      <a:b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авыки формирования отчетности по производству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1015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40029" y="5057288"/>
            <a:ext cx="65201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 С октября студенты делятся на 3 группы по 3-4 человека;</a:t>
            </a:r>
          </a:p>
          <a:p>
            <a:r>
              <a:rPr lang="ru-RU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 Каждые два месяца происходит ротация по Блокам;</a:t>
            </a:r>
          </a:p>
          <a:p>
            <a:r>
              <a:rPr lang="ru-RU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 По завершению каждого блока происходит срез знаний.</a:t>
            </a:r>
          </a:p>
        </p:txBody>
      </p:sp>
    </p:spTree>
    <p:extLst>
      <p:ext uri="{BB962C8B-B14F-4D97-AF65-F5344CB8AC3E}">
        <p14:creationId xmlns:p14="http://schemas.microsoft.com/office/powerpoint/2010/main" val="1014222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Никита\!!НОВАЯ ПРЕЗЕНТАЦИЯ\Фоны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6"/>
            <a:ext cx="12192000" cy="685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696" y="483958"/>
            <a:ext cx="1564029" cy="338047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A12C32-E4B4-ACC2-2201-476861F701A6}"/>
              </a:ext>
            </a:extLst>
          </p:cNvPr>
          <p:cNvSpPr txBox="1"/>
          <p:nvPr/>
        </p:nvSpPr>
        <p:spPr>
          <a:xfrm>
            <a:off x="292764" y="209005"/>
            <a:ext cx="10327339" cy="613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Muller ExtraBold" pitchFamily="50" charset="-52"/>
                <a:ea typeface="+mj-ea"/>
                <a:cs typeface="+mj-cs"/>
              </a:defRPr>
            </a:lvl1pPr>
          </a:lstStyle>
          <a:p>
            <a:r>
              <a:rPr lang="ru-RU" sz="3200" b="0" dirty="0"/>
              <a:t>Траектория развития 2 курс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536AD5E-9C54-659B-900B-72F83B5852A4}"/>
              </a:ext>
            </a:extLst>
          </p:cNvPr>
          <p:cNvGrpSpPr/>
          <p:nvPr/>
        </p:nvGrpSpPr>
        <p:grpSpPr>
          <a:xfrm>
            <a:off x="292764" y="725994"/>
            <a:ext cx="2688299" cy="192021"/>
            <a:chOff x="2174703" y="-596602"/>
            <a:chExt cx="4608512" cy="288032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19921EB-1A3F-929C-EFE9-FAC127CC4732}"/>
                </a:ext>
              </a:extLst>
            </p:cNvPr>
            <p:cNvCxnSpPr/>
            <p:nvPr/>
          </p:nvCxnSpPr>
          <p:spPr>
            <a:xfrm flipV="1">
              <a:off x="217470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B64DB88F-B103-3CC1-A443-8CA1CDADBA92}"/>
                </a:ext>
              </a:extLst>
            </p:cNvPr>
            <p:cNvCxnSpPr/>
            <p:nvPr/>
          </p:nvCxnSpPr>
          <p:spPr>
            <a:xfrm flipV="1">
              <a:off x="246273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A38CAACB-2B3F-8EE1-01C5-5F53754FFC2B}"/>
                </a:ext>
              </a:extLst>
            </p:cNvPr>
            <p:cNvCxnSpPr/>
            <p:nvPr/>
          </p:nvCxnSpPr>
          <p:spPr>
            <a:xfrm flipV="1">
              <a:off x="275076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F386F4EA-616D-C0C2-8122-EE0415BDF7B5}"/>
                </a:ext>
              </a:extLst>
            </p:cNvPr>
            <p:cNvCxnSpPr/>
            <p:nvPr/>
          </p:nvCxnSpPr>
          <p:spPr>
            <a:xfrm flipV="1">
              <a:off x="303879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887E622E-ADA0-5012-71E8-07A9836875F6}"/>
                </a:ext>
              </a:extLst>
            </p:cNvPr>
            <p:cNvCxnSpPr/>
            <p:nvPr/>
          </p:nvCxnSpPr>
          <p:spPr>
            <a:xfrm flipV="1">
              <a:off x="332683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BC1404A9-B9EE-8FD5-422E-FBFE71E1D6FB}"/>
                </a:ext>
              </a:extLst>
            </p:cNvPr>
            <p:cNvCxnSpPr/>
            <p:nvPr/>
          </p:nvCxnSpPr>
          <p:spPr>
            <a:xfrm flipV="1">
              <a:off x="361486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FCA0539D-5BC0-A95A-6826-20C61371C6D7}"/>
                </a:ext>
              </a:extLst>
            </p:cNvPr>
            <p:cNvCxnSpPr/>
            <p:nvPr/>
          </p:nvCxnSpPr>
          <p:spPr>
            <a:xfrm flipV="1">
              <a:off x="390289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49C37BF1-DF7D-1AFC-263C-EBEB0C023469}"/>
                </a:ext>
              </a:extLst>
            </p:cNvPr>
            <p:cNvCxnSpPr/>
            <p:nvPr/>
          </p:nvCxnSpPr>
          <p:spPr>
            <a:xfrm flipV="1">
              <a:off x="419092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A2C5660A-E099-50FE-DEBB-7495894FFC72}"/>
                </a:ext>
              </a:extLst>
            </p:cNvPr>
            <p:cNvCxnSpPr/>
            <p:nvPr/>
          </p:nvCxnSpPr>
          <p:spPr>
            <a:xfrm flipV="1">
              <a:off x="447895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AE3676EC-5DBD-2C16-BA8E-DDCC208B9CD4}"/>
                </a:ext>
              </a:extLst>
            </p:cNvPr>
            <p:cNvCxnSpPr/>
            <p:nvPr/>
          </p:nvCxnSpPr>
          <p:spPr>
            <a:xfrm flipV="1">
              <a:off x="476699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A8A54153-559D-8C46-8107-12E95C66E825}"/>
                </a:ext>
              </a:extLst>
            </p:cNvPr>
            <p:cNvCxnSpPr/>
            <p:nvPr/>
          </p:nvCxnSpPr>
          <p:spPr>
            <a:xfrm flipV="1">
              <a:off x="505502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0CCA0515-BFBA-8372-4E73-EDA0C99D3188}"/>
                </a:ext>
              </a:extLst>
            </p:cNvPr>
            <p:cNvCxnSpPr/>
            <p:nvPr/>
          </p:nvCxnSpPr>
          <p:spPr>
            <a:xfrm flipV="1">
              <a:off x="534305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C70D4275-BE39-BA80-AF47-9AD892463990}"/>
                </a:ext>
              </a:extLst>
            </p:cNvPr>
            <p:cNvCxnSpPr/>
            <p:nvPr/>
          </p:nvCxnSpPr>
          <p:spPr>
            <a:xfrm flipV="1">
              <a:off x="563108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58F554E0-D0FB-2C93-76F1-EF02C3360D4C}"/>
                </a:ext>
              </a:extLst>
            </p:cNvPr>
            <p:cNvCxnSpPr/>
            <p:nvPr/>
          </p:nvCxnSpPr>
          <p:spPr>
            <a:xfrm flipV="1">
              <a:off x="591911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B6A2AB09-A986-4DF6-53BC-A780B5C1FD8F}"/>
                </a:ext>
              </a:extLst>
            </p:cNvPr>
            <p:cNvCxnSpPr/>
            <p:nvPr/>
          </p:nvCxnSpPr>
          <p:spPr>
            <a:xfrm flipV="1">
              <a:off x="620715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FA858883-CE55-E32E-5519-094A1675829F}"/>
                </a:ext>
              </a:extLst>
            </p:cNvPr>
            <p:cNvCxnSpPr/>
            <p:nvPr/>
          </p:nvCxnSpPr>
          <p:spPr>
            <a:xfrm flipV="1">
              <a:off x="649518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5"/>
          <p:cNvSpPr/>
          <p:nvPr/>
        </p:nvSpPr>
        <p:spPr>
          <a:xfrm>
            <a:off x="371719" y="4890688"/>
            <a:ext cx="81208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 Студенты закреплены за основным направлением работы; </a:t>
            </a:r>
          </a:p>
          <a:p>
            <a:r>
              <a:rPr lang="ru-RU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 Участвуют в проектах;</a:t>
            </a:r>
          </a:p>
          <a:p>
            <a:r>
              <a:rPr lang="ru-RU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 Проходят параллельно обучение по другим направлениям Управления.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202976"/>
              </p:ext>
            </p:extLst>
          </p:nvPr>
        </p:nvGraphicFramePr>
        <p:xfrm>
          <a:off x="460783" y="1423451"/>
          <a:ext cx="11434732" cy="3124200"/>
        </p:xfrm>
        <a:graphic>
          <a:graphicData uri="http://schemas.openxmlformats.org/drawingml/2006/table">
            <a:tbl>
              <a:tblPr/>
              <a:tblGrid>
                <a:gridCol w="802755">
                  <a:extLst>
                    <a:ext uri="{9D8B030D-6E8A-4147-A177-3AD203B41FA5}">
                      <a16:colId xmlns:a16="http://schemas.microsoft.com/office/drawing/2014/main" val="2327903858"/>
                    </a:ext>
                  </a:extLst>
                </a:gridCol>
                <a:gridCol w="2610196">
                  <a:extLst>
                    <a:ext uri="{9D8B030D-6E8A-4147-A177-3AD203B41FA5}">
                      <a16:colId xmlns:a16="http://schemas.microsoft.com/office/drawing/2014/main" val="2452619399"/>
                    </a:ext>
                  </a:extLst>
                </a:gridCol>
                <a:gridCol w="2518756">
                  <a:extLst>
                    <a:ext uri="{9D8B030D-6E8A-4147-A177-3AD203B41FA5}">
                      <a16:colId xmlns:a16="http://schemas.microsoft.com/office/drawing/2014/main" val="1563729480"/>
                    </a:ext>
                  </a:extLst>
                </a:gridCol>
                <a:gridCol w="3052725">
                  <a:extLst>
                    <a:ext uri="{9D8B030D-6E8A-4147-A177-3AD203B41FA5}">
                      <a16:colId xmlns:a16="http://schemas.microsoft.com/office/drawing/2014/main" val="3003481434"/>
                    </a:ext>
                  </a:extLst>
                </a:gridCol>
                <a:gridCol w="2450300">
                  <a:extLst>
                    <a:ext uri="{9D8B030D-6E8A-4147-A177-3AD203B41FA5}">
                      <a16:colId xmlns:a16="http://schemas.microsoft.com/office/drawing/2014/main" val="1477048235"/>
                    </a:ext>
                  </a:extLst>
                </a:gridCol>
              </a:tblGrid>
              <a:tr h="123607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kern="1200" dirty="0">
                          <a:solidFill>
                            <a:srgbClr val="FFFFFF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Блок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kern="1200" dirty="0">
                          <a:solidFill>
                            <a:srgbClr val="FFFFFF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Администрирование серверов 1С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kern="1200" dirty="0">
                          <a:solidFill>
                            <a:srgbClr val="FFFFFF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Техническая поддержка (2 уровень)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kern="1200" dirty="0">
                          <a:solidFill>
                            <a:srgbClr val="FFFFFF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Разработка на 1С для систем регламентированного учета 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kern="1200" dirty="0">
                          <a:solidFill>
                            <a:srgbClr val="FFFFFF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Разработка на 1С для систем управленческого учета 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284287"/>
                  </a:ext>
                </a:extLst>
              </a:tr>
              <a:tr h="1103339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Навыки</a:t>
                      </a:r>
                    </a:p>
                  </a:txBody>
                  <a:tcPr marL="28575" marR="28575" marT="19050" marB="190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rtl="0" fontAlgn="t">
                        <a:buNone/>
                      </a:pPr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Навыки настройки сервера 1С</a:t>
                      </a:r>
                    </a:p>
                    <a:p>
                      <a:pPr marL="0" indent="0" rtl="0" fontAlgn="t">
                        <a:buNone/>
                      </a:pPr>
                      <a:b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Навыки обслуживания БД (бэкапы, планы обслуживания)</a:t>
                      </a:r>
                    </a:p>
                    <a:p>
                      <a:pPr marL="0" indent="0" rtl="0" fontAlgn="t">
                        <a:buNone/>
                      </a:pPr>
                      <a:b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Навыки интеграций (КД, API, ESB)</a:t>
                      </a:r>
                      <a:b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навыки работы с лицензированием (</a:t>
                      </a:r>
                      <a:r>
                        <a:rPr lang="ru-RU" sz="1200" kern="1200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nethasp</a:t>
                      </a:r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сервер лицензирования)</a:t>
                      </a:r>
                    </a:p>
                  </a:txBody>
                  <a:tcPr marL="28575" marR="28575" marT="19050" marB="190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Навыки решения проблем на второй линии поддержки</a:t>
                      </a:r>
                    </a:p>
                    <a:p>
                      <a:pPr rtl="0" fontAlgn="t"/>
                      <a:b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Навыки разработки пользовательских инструкций в соответствии с внутренними стандартами - передача запросов вверх по матрице ролей</a:t>
                      </a:r>
                    </a:p>
                  </a:txBody>
                  <a:tcPr marL="28575" marR="28575" marT="19050" marB="190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rtl="0" fontAlgn="t">
                        <a:buNone/>
                      </a:pPr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Разработка отчетов по данным регистра бухгалтерского учета</a:t>
                      </a:r>
                    </a:p>
                    <a:p>
                      <a:pPr marL="0" indent="0" rtl="0" fontAlgn="t">
                        <a:buNone/>
                      </a:pPr>
                      <a:b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Разработка обработок по загрузке данных и автоматического формирования документов</a:t>
                      </a:r>
                    </a:p>
                    <a:p>
                      <a:pPr marL="0" indent="0" rtl="0" fontAlgn="t">
                        <a:buNone/>
                      </a:pPr>
                      <a:b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Разработка новых документов для автоматизации специфических процессов в БУ</a:t>
                      </a:r>
                    </a:p>
                  </a:txBody>
                  <a:tcPr marL="28575" marR="28575" marT="19050" marB="190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rtl="0" fontAlgn="t">
                        <a:buAutoNum type="arabicPeriod"/>
                      </a:pPr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Язык запросов</a:t>
                      </a:r>
                    </a:p>
                    <a:p>
                      <a:pPr marL="0" indent="0" rtl="0" fontAlgn="t">
                        <a:buNone/>
                      </a:pPr>
                      <a:b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Система компоновки данных</a:t>
                      </a:r>
                    </a:p>
                    <a:p>
                      <a:pPr rtl="0" fontAlgn="t"/>
                      <a:endParaRPr lang="ru-RU" sz="1200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t"/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Работа с управляемыми формами</a:t>
                      </a:r>
                    </a:p>
                    <a:p>
                      <a:pPr rtl="0" fontAlgn="t"/>
                      <a:b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Навыки работы с системами контроля версий</a:t>
                      </a:r>
                    </a:p>
                    <a:p>
                      <a:pPr rtl="0" fontAlgn="t"/>
                      <a:b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Бизнес-процессы</a:t>
                      </a:r>
                    </a:p>
                  </a:txBody>
                  <a:tcPr marL="28575" marR="28575" marT="19050" marB="190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240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637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Никита\!!НОВАЯ ПРЕЗЕНТАЦИЯ\Фоны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696" y="483958"/>
            <a:ext cx="1564029" cy="338047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A12C32-E4B4-ACC2-2201-476861F701A6}"/>
              </a:ext>
            </a:extLst>
          </p:cNvPr>
          <p:cNvSpPr txBox="1"/>
          <p:nvPr/>
        </p:nvSpPr>
        <p:spPr>
          <a:xfrm>
            <a:off x="292764" y="209005"/>
            <a:ext cx="10327339" cy="613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Muller ExtraBold" pitchFamily="50" charset="-52"/>
                <a:ea typeface="+mj-ea"/>
                <a:cs typeface="+mj-cs"/>
              </a:defRPr>
            </a:lvl1pPr>
          </a:lstStyle>
          <a:p>
            <a:r>
              <a:rPr lang="ru-RU" sz="3200" b="0" dirty="0"/>
              <a:t>Система мотивации стажеров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536AD5E-9C54-659B-900B-72F83B5852A4}"/>
              </a:ext>
            </a:extLst>
          </p:cNvPr>
          <p:cNvGrpSpPr/>
          <p:nvPr/>
        </p:nvGrpSpPr>
        <p:grpSpPr>
          <a:xfrm>
            <a:off x="292764" y="725994"/>
            <a:ext cx="2688299" cy="192021"/>
            <a:chOff x="2174703" y="-596602"/>
            <a:chExt cx="4608512" cy="288032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19921EB-1A3F-929C-EFE9-FAC127CC4732}"/>
                </a:ext>
              </a:extLst>
            </p:cNvPr>
            <p:cNvCxnSpPr/>
            <p:nvPr/>
          </p:nvCxnSpPr>
          <p:spPr>
            <a:xfrm flipV="1">
              <a:off x="217470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B64DB88F-B103-3CC1-A443-8CA1CDADBA92}"/>
                </a:ext>
              </a:extLst>
            </p:cNvPr>
            <p:cNvCxnSpPr/>
            <p:nvPr/>
          </p:nvCxnSpPr>
          <p:spPr>
            <a:xfrm flipV="1">
              <a:off x="246273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A38CAACB-2B3F-8EE1-01C5-5F53754FFC2B}"/>
                </a:ext>
              </a:extLst>
            </p:cNvPr>
            <p:cNvCxnSpPr/>
            <p:nvPr/>
          </p:nvCxnSpPr>
          <p:spPr>
            <a:xfrm flipV="1">
              <a:off x="275076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F386F4EA-616D-C0C2-8122-EE0415BDF7B5}"/>
                </a:ext>
              </a:extLst>
            </p:cNvPr>
            <p:cNvCxnSpPr/>
            <p:nvPr/>
          </p:nvCxnSpPr>
          <p:spPr>
            <a:xfrm flipV="1">
              <a:off x="303879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887E622E-ADA0-5012-71E8-07A9836875F6}"/>
                </a:ext>
              </a:extLst>
            </p:cNvPr>
            <p:cNvCxnSpPr/>
            <p:nvPr/>
          </p:nvCxnSpPr>
          <p:spPr>
            <a:xfrm flipV="1">
              <a:off x="332683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BC1404A9-B9EE-8FD5-422E-FBFE71E1D6FB}"/>
                </a:ext>
              </a:extLst>
            </p:cNvPr>
            <p:cNvCxnSpPr/>
            <p:nvPr/>
          </p:nvCxnSpPr>
          <p:spPr>
            <a:xfrm flipV="1">
              <a:off x="361486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FCA0539D-5BC0-A95A-6826-20C61371C6D7}"/>
                </a:ext>
              </a:extLst>
            </p:cNvPr>
            <p:cNvCxnSpPr/>
            <p:nvPr/>
          </p:nvCxnSpPr>
          <p:spPr>
            <a:xfrm flipV="1">
              <a:off x="390289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49C37BF1-DF7D-1AFC-263C-EBEB0C023469}"/>
                </a:ext>
              </a:extLst>
            </p:cNvPr>
            <p:cNvCxnSpPr/>
            <p:nvPr/>
          </p:nvCxnSpPr>
          <p:spPr>
            <a:xfrm flipV="1">
              <a:off x="419092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A2C5660A-E099-50FE-DEBB-7495894FFC72}"/>
                </a:ext>
              </a:extLst>
            </p:cNvPr>
            <p:cNvCxnSpPr/>
            <p:nvPr/>
          </p:nvCxnSpPr>
          <p:spPr>
            <a:xfrm flipV="1">
              <a:off x="447895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AE3676EC-5DBD-2C16-BA8E-DDCC208B9CD4}"/>
                </a:ext>
              </a:extLst>
            </p:cNvPr>
            <p:cNvCxnSpPr/>
            <p:nvPr/>
          </p:nvCxnSpPr>
          <p:spPr>
            <a:xfrm flipV="1">
              <a:off x="476699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A8A54153-559D-8C46-8107-12E95C66E825}"/>
                </a:ext>
              </a:extLst>
            </p:cNvPr>
            <p:cNvCxnSpPr/>
            <p:nvPr/>
          </p:nvCxnSpPr>
          <p:spPr>
            <a:xfrm flipV="1">
              <a:off x="505502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0CCA0515-BFBA-8372-4E73-EDA0C99D3188}"/>
                </a:ext>
              </a:extLst>
            </p:cNvPr>
            <p:cNvCxnSpPr/>
            <p:nvPr/>
          </p:nvCxnSpPr>
          <p:spPr>
            <a:xfrm flipV="1">
              <a:off x="534305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C70D4275-BE39-BA80-AF47-9AD892463990}"/>
                </a:ext>
              </a:extLst>
            </p:cNvPr>
            <p:cNvCxnSpPr/>
            <p:nvPr/>
          </p:nvCxnSpPr>
          <p:spPr>
            <a:xfrm flipV="1">
              <a:off x="563108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58F554E0-D0FB-2C93-76F1-EF02C3360D4C}"/>
                </a:ext>
              </a:extLst>
            </p:cNvPr>
            <p:cNvCxnSpPr/>
            <p:nvPr/>
          </p:nvCxnSpPr>
          <p:spPr>
            <a:xfrm flipV="1">
              <a:off x="591911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B6A2AB09-A986-4DF6-53BC-A780B5C1FD8F}"/>
                </a:ext>
              </a:extLst>
            </p:cNvPr>
            <p:cNvCxnSpPr/>
            <p:nvPr/>
          </p:nvCxnSpPr>
          <p:spPr>
            <a:xfrm flipV="1">
              <a:off x="620715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FA858883-CE55-E32E-5519-094A1675829F}"/>
                </a:ext>
              </a:extLst>
            </p:cNvPr>
            <p:cNvCxnSpPr/>
            <p:nvPr/>
          </p:nvCxnSpPr>
          <p:spPr>
            <a:xfrm flipV="1">
              <a:off x="649518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рямоугольник 25"/>
          <p:cNvSpPr/>
          <p:nvPr/>
        </p:nvSpPr>
        <p:spPr>
          <a:xfrm>
            <a:off x="292764" y="900935"/>
            <a:ext cx="29529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Управление целями и </a:t>
            </a:r>
            <a:r>
              <a:rPr lang="en-US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KPI</a:t>
            </a:r>
            <a:endParaRPr lang="ru-RU" sz="2000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657697"/>
              </p:ext>
            </p:extLst>
          </p:nvPr>
        </p:nvGraphicFramePr>
        <p:xfrm>
          <a:off x="1353977" y="2456200"/>
          <a:ext cx="5200184" cy="2478468"/>
        </p:xfrm>
        <a:graphic>
          <a:graphicData uri="http://schemas.openxmlformats.org/drawingml/2006/table">
            <a:tbl>
              <a:tblPr/>
              <a:tblGrid>
                <a:gridCol w="2116114">
                  <a:extLst>
                    <a:ext uri="{9D8B030D-6E8A-4147-A177-3AD203B41FA5}">
                      <a16:colId xmlns:a16="http://schemas.microsoft.com/office/drawing/2014/main" val="2327903858"/>
                    </a:ext>
                  </a:extLst>
                </a:gridCol>
                <a:gridCol w="751378">
                  <a:extLst>
                    <a:ext uri="{9D8B030D-6E8A-4147-A177-3AD203B41FA5}">
                      <a16:colId xmlns:a16="http://schemas.microsoft.com/office/drawing/2014/main" val="2452619399"/>
                    </a:ext>
                  </a:extLst>
                </a:gridCol>
                <a:gridCol w="723132">
                  <a:extLst>
                    <a:ext uri="{9D8B030D-6E8A-4147-A177-3AD203B41FA5}">
                      <a16:colId xmlns:a16="http://schemas.microsoft.com/office/drawing/2014/main" val="1563729480"/>
                    </a:ext>
                  </a:extLst>
                </a:gridCol>
                <a:gridCol w="796574">
                  <a:extLst>
                    <a:ext uri="{9D8B030D-6E8A-4147-A177-3AD203B41FA5}">
                      <a16:colId xmlns:a16="http://schemas.microsoft.com/office/drawing/2014/main" val="3003481434"/>
                    </a:ext>
                  </a:extLst>
                </a:gridCol>
                <a:gridCol w="812986">
                  <a:extLst>
                    <a:ext uri="{9D8B030D-6E8A-4147-A177-3AD203B41FA5}">
                      <a16:colId xmlns:a16="http://schemas.microsoft.com/office/drawing/2014/main" val="1477048235"/>
                    </a:ext>
                  </a:extLst>
                </a:gridCol>
              </a:tblGrid>
              <a:tr h="6738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Лига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Золото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Серебро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Бронза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>
                          <a:solidFill>
                            <a:srgbClr val="FFFFFF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Дерево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284287"/>
                  </a:ext>
                </a:extLst>
              </a:tr>
              <a:tr h="60152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Максимальный процент закрытия целей </a:t>
                      </a:r>
                      <a:r>
                        <a:rPr lang="en-US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KPI</a:t>
                      </a:r>
                      <a:endParaRPr lang="ru-RU" sz="1200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19050" marB="190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rtl="0" fontAlgn="t">
                        <a:buNone/>
                      </a:pPr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rtl="0" fontAlgn="t">
                        <a:buNone/>
                      </a:pPr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 fontAlgn="t">
                        <a:buNone/>
                      </a:pPr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240756"/>
                  </a:ext>
                </a:extLst>
              </a:tr>
              <a:tr h="60152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Процент от числа стажеров</a:t>
                      </a:r>
                    </a:p>
                  </a:txBody>
                  <a:tcPr marL="28575" marR="28575" marT="19050" marB="190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rtl="0" fontAlgn="t">
                        <a:buNone/>
                      </a:pPr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rtl="0" fontAlgn="t">
                        <a:buNone/>
                      </a:pPr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 fontAlgn="t">
                        <a:buNone/>
                      </a:pPr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440243"/>
                  </a:ext>
                </a:extLst>
              </a:tr>
              <a:tr h="601526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Пример:</a:t>
                      </a:r>
                    </a:p>
                    <a:p>
                      <a:pPr algn="ctr" rtl="0" fontAlgn="t"/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подразделении 20 стажеров</a:t>
                      </a:r>
                    </a:p>
                  </a:txBody>
                  <a:tcPr marL="28575" marR="28575" marT="19050" marB="190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rtl="0" fontAlgn="t">
                        <a:buNone/>
                      </a:pPr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 rtl="0" fontAlgn="t">
                        <a:buNone/>
                      </a:pPr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 fontAlgn="t">
                        <a:buNone/>
                      </a:pPr>
                      <a:r>
                        <a:rPr lang="ru-RU" sz="12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49237"/>
                  </a:ext>
                </a:extLst>
              </a:tr>
            </a:tbl>
          </a:graphicData>
        </a:graphic>
      </p:graphicFrame>
      <p:pic>
        <p:nvPicPr>
          <p:cNvPr id="4" name="Picture 2" descr="photo166574512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81" y="1382743"/>
            <a:ext cx="3659566" cy="4941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062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Никита\!!НОВАЯ ПРЕЗЕНТАЦИЯ\Фоны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696" y="483958"/>
            <a:ext cx="1564029" cy="338047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A12C32-E4B4-ACC2-2201-476861F701A6}"/>
              </a:ext>
            </a:extLst>
          </p:cNvPr>
          <p:cNvSpPr txBox="1"/>
          <p:nvPr/>
        </p:nvSpPr>
        <p:spPr>
          <a:xfrm>
            <a:off x="292764" y="209005"/>
            <a:ext cx="10327339" cy="613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Muller ExtraBold" pitchFamily="50" charset="-52"/>
                <a:ea typeface="+mj-ea"/>
                <a:cs typeface="+mj-cs"/>
              </a:defRPr>
            </a:lvl1pPr>
          </a:lstStyle>
          <a:p>
            <a:r>
              <a:rPr lang="ru-RU" sz="3200" b="0" dirty="0"/>
              <a:t>Проекты с участием студентов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536AD5E-9C54-659B-900B-72F83B5852A4}"/>
              </a:ext>
            </a:extLst>
          </p:cNvPr>
          <p:cNvGrpSpPr/>
          <p:nvPr/>
        </p:nvGrpSpPr>
        <p:grpSpPr>
          <a:xfrm>
            <a:off x="292764" y="725994"/>
            <a:ext cx="2688299" cy="192021"/>
            <a:chOff x="2174703" y="-596602"/>
            <a:chExt cx="4608512" cy="288032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19921EB-1A3F-929C-EFE9-FAC127CC4732}"/>
                </a:ext>
              </a:extLst>
            </p:cNvPr>
            <p:cNvCxnSpPr/>
            <p:nvPr/>
          </p:nvCxnSpPr>
          <p:spPr>
            <a:xfrm flipV="1">
              <a:off x="217470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B64DB88F-B103-3CC1-A443-8CA1CDADBA92}"/>
                </a:ext>
              </a:extLst>
            </p:cNvPr>
            <p:cNvCxnSpPr/>
            <p:nvPr/>
          </p:nvCxnSpPr>
          <p:spPr>
            <a:xfrm flipV="1">
              <a:off x="246273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A38CAACB-2B3F-8EE1-01C5-5F53754FFC2B}"/>
                </a:ext>
              </a:extLst>
            </p:cNvPr>
            <p:cNvCxnSpPr/>
            <p:nvPr/>
          </p:nvCxnSpPr>
          <p:spPr>
            <a:xfrm flipV="1">
              <a:off x="275076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F386F4EA-616D-C0C2-8122-EE0415BDF7B5}"/>
                </a:ext>
              </a:extLst>
            </p:cNvPr>
            <p:cNvCxnSpPr/>
            <p:nvPr/>
          </p:nvCxnSpPr>
          <p:spPr>
            <a:xfrm flipV="1">
              <a:off x="303879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887E622E-ADA0-5012-71E8-07A9836875F6}"/>
                </a:ext>
              </a:extLst>
            </p:cNvPr>
            <p:cNvCxnSpPr/>
            <p:nvPr/>
          </p:nvCxnSpPr>
          <p:spPr>
            <a:xfrm flipV="1">
              <a:off x="332683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BC1404A9-B9EE-8FD5-422E-FBFE71E1D6FB}"/>
                </a:ext>
              </a:extLst>
            </p:cNvPr>
            <p:cNvCxnSpPr/>
            <p:nvPr/>
          </p:nvCxnSpPr>
          <p:spPr>
            <a:xfrm flipV="1">
              <a:off x="361486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FCA0539D-5BC0-A95A-6826-20C61371C6D7}"/>
                </a:ext>
              </a:extLst>
            </p:cNvPr>
            <p:cNvCxnSpPr/>
            <p:nvPr/>
          </p:nvCxnSpPr>
          <p:spPr>
            <a:xfrm flipV="1">
              <a:off x="390289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49C37BF1-DF7D-1AFC-263C-EBEB0C023469}"/>
                </a:ext>
              </a:extLst>
            </p:cNvPr>
            <p:cNvCxnSpPr/>
            <p:nvPr/>
          </p:nvCxnSpPr>
          <p:spPr>
            <a:xfrm flipV="1">
              <a:off x="419092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A2C5660A-E099-50FE-DEBB-7495894FFC72}"/>
                </a:ext>
              </a:extLst>
            </p:cNvPr>
            <p:cNvCxnSpPr/>
            <p:nvPr/>
          </p:nvCxnSpPr>
          <p:spPr>
            <a:xfrm flipV="1">
              <a:off x="447895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AE3676EC-5DBD-2C16-BA8E-DDCC208B9CD4}"/>
                </a:ext>
              </a:extLst>
            </p:cNvPr>
            <p:cNvCxnSpPr/>
            <p:nvPr/>
          </p:nvCxnSpPr>
          <p:spPr>
            <a:xfrm flipV="1">
              <a:off x="476699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A8A54153-559D-8C46-8107-12E95C66E825}"/>
                </a:ext>
              </a:extLst>
            </p:cNvPr>
            <p:cNvCxnSpPr/>
            <p:nvPr/>
          </p:nvCxnSpPr>
          <p:spPr>
            <a:xfrm flipV="1">
              <a:off x="505502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0CCA0515-BFBA-8372-4E73-EDA0C99D3188}"/>
                </a:ext>
              </a:extLst>
            </p:cNvPr>
            <p:cNvCxnSpPr/>
            <p:nvPr/>
          </p:nvCxnSpPr>
          <p:spPr>
            <a:xfrm flipV="1">
              <a:off x="534305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C70D4275-BE39-BA80-AF47-9AD892463990}"/>
                </a:ext>
              </a:extLst>
            </p:cNvPr>
            <p:cNvCxnSpPr/>
            <p:nvPr/>
          </p:nvCxnSpPr>
          <p:spPr>
            <a:xfrm flipV="1">
              <a:off x="563108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58F554E0-D0FB-2C93-76F1-EF02C3360D4C}"/>
                </a:ext>
              </a:extLst>
            </p:cNvPr>
            <p:cNvCxnSpPr/>
            <p:nvPr/>
          </p:nvCxnSpPr>
          <p:spPr>
            <a:xfrm flipV="1">
              <a:off x="591911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B6A2AB09-A986-4DF6-53BC-A780B5C1FD8F}"/>
                </a:ext>
              </a:extLst>
            </p:cNvPr>
            <p:cNvCxnSpPr/>
            <p:nvPr/>
          </p:nvCxnSpPr>
          <p:spPr>
            <a:xfrm flipV="1">
              <a:off x="620715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FA858883-CE55-E32E-5519-094A1675829F}"/>
                </a:ext>
              </a:extLst>
            </p:cNvPr>
            <p:cNvCxnSpPr/>
            <p:nvPr/>
          </p:nvCxnSpPr>
          <p:spPr>
            <a:xfrm flipV="1">
              <a:off x="649518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697029"/>
              </p:ext>
            </p:extLst>
          </p:nvPr>
        </p:nvGraphicFramePr>
        <p:xfrm>
          <a:off x="2477007" y="1118318"/>
          <a:ext cx="7679689" cy="5177142"/>
        </p:xfrm>
        <a:graphic>
          <a:graphicData uri="http://schemas.openxmlformats.org/drawingml/2006/table">
            <a:tbl>
              <a:tblPr/>
              <a:tblGrid>
                <a:gridCol w="462109">
                  <a:extLst>
                    <a:ext uri="{9D8B030D-6E8A-4147-A177-3AD203B41FA5}">
                      <a16:colId xmlns:a16="http://schemas.microsoft.com/office/drawing/2014/main" val="2327903858"/>
                    </a:ext>
                  </a:extLst>
                </a:gridCol>
                <a:gridCol w="2451253">
                  <a:extLst>
                    <a:ext uri="{9D8B030D-6E8A-4147-A177-3AD203B41FA5}">
                      <a16:colId xmlns:a16="http://schemas.microsoft.com/office/drawing/2014/main" val="2452619399"/>
                    </a:ext>
                  </a:extLst>
                </a:gridCol>
                <a:gridCol w="4766327">
                  <a:extLst>
                    <a:ext uri="{9D8B030D-6E8A-4147-A177-3AD203B41FA5}">
                      <a16:colId xmlns:a16="http://schemas.microsoft.com/office/drawing/2014/main" val="1563729480"/>
                    </a:ext>
                  </a:extLst>
                </a:gridCol>
              </a:tblGrid>
              <a:tr h="6401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rgbClr val="FFFFFF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№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rgbClr val="FFFFFF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Проект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rgbClr val="FFFFFF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Задачи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3284287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rtl="0" fontAlgn="t">
                        <a:buNone/>
                      </a:pPr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Внедрение 1С Документооборот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rtl="0" fontAlgn="t">
                        <a:buAutoNum type="arabicPeriod"/>
                      </a:pPr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Настройка документов, шаблонов, ролей</a:t>
                      </a:r>
                    </a:p>
                    <a:p>
                      <a:pPr marL="342900" indent="-342900" algn="l" rtl="0" fontAlgn="t">
                        <a:buAutoNum type="arabicPeriod"/>
                      </a:pPr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Настройка бизнес-процессов</a:t>
                      </a:r>
                    </a:p>
                    <a:p>
                      <a:pPr marL="342900" indent="-342900" algn="l" rtl="0" fontAlgn="t">
                        <a:buAutoNum type="arabicPeriod"/>
                      </a:pPr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 доработок по ТЗ</a:t>
                      </a:r>
                    </a:p>
                    <a:p>
                      <a:pPr marL="342900" indent="-342900" algn="l" rtl="0" fontAlgn="t">
                        <a:buAutoNum type="arabicPeriod"/>
                      </a:pPr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Тестирование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8240756"/>
                  </a:ext>
                </a:extLst>
              </a:tr>
              <a:tr h="775335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rtl="0" fontAlgn="t">
                        <a:buNone/>
                      </a:pPr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системы управления инвестиционными проектами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rtl="0" fontAlgn="t">
                        <a:buAutoNum type="arabicPeriod"/>
                      </a:pPr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 доработок по ТЗ</a:t>
                      </a:r>
                    </a:p>
                    <a:p>
                      <a:pPr marL="342900" indent="-342900" algn="l" rtl="0" fontAlgn="t">
                        <a:buAutoNum type="arabicPeriod"/>
                      </a:pPr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Тестирование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4440243"/>
                  </a:ext>
                </a:extLst>
              </a:tr>
              <a:tr h="65654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rtl="0" fontAlgn="t">
                        <a:buNone/>
                      </a:pPr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Внедрение 1С Управление холдингом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rtl="0" fontAlgn="t">
                        <a:buAutoNum type="arabicPeriod"/>
                      </a:pPr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настройке бизнес-процессов</a:t>
                      </a:r>
                    </a:p>
                    <a:p>
                      <a:pPr marL="342900" indent="-342900" algn="l" rtl="0" fontAlgn="t">
                        <a:buAutoNum type="arabicPeriod"/>
                      </a:pPr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Тестирование</a:t>
                      </a:r>
                    </a:p>
                    <a:p>
                      <a:pPr marL="342900" indent="-342900" algn="l" rtl="0" fontAlgn="t">
                        <a:buAutoNum type="arabicPeriod"/>
                      </a:pPr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Обновление конфигурации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349237"/>
                  </a:ext>
                </a:extLst>
              </a:tr>
              <a:tr h="873712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rtl="0" fontAlgn="t">
                        <a:buNone/>
                      </a:pPr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Задачи поддержки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rtl="0" fontAlgn="t">
                        <a:buAutoNum type="arabicPeriod"/>
                      </a:pPr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Консультирование пользователей</a:t>
                      </a:r>
                    </a:p>
                    <a:p>
                      <a:pPr marL="342900" indent="-342900" algn="l" rtl="0" fontAlgn="t">
                        <a:buAutoNum type="arabicPeriod"/>
                      </a:pPr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пользовательских инструкций</a:t>
                      </a:r>
                    </a:p>
                    <a:p>
                      <a:pPr marL="342900" indent="-342900" algn="l" rtl="0" fontAlgn="t">
                        <a:buAutoNum type="arabicPeriod"/>
                      </a:pPr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Администрирование пользователей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5120121"/>
                  </a:ext>
                </a:extLst>
              </a:tr>
              <a:tr h="117403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rtl="0" fontAlgn="t">
                        <a:buNone/>
                      </a:pPr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системы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rtl="0" fontAlgn="t">
                        <a:buAutoNum type="arabicPeriod"/>
                      </a:pPr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конфигурации для СБ</a:t>
                      </a:r>
                    </a:p>
                    <a:p>
                      <a:pPr marL="342900" indent="-342900" algn="l" rtl="0" fontAlgn="t">
                        <a:buAutoNum type="arabicPeriod"/>
                      </a:pPr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конфигурации для учета результатов командно-лидерских турниров</a:t>
                      </a:r>
                    </a:p>
                    <a:p>
                      <a:pPr marL="0" indent="0" algn="l" rtl="0" fontAlgn="t">
                        <a:buNone/>
                      </a:pPr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Разработка интеграций</a:t>
                      </a:r>
                    </a:p>
                    <a:p>
                      <a:pPr marL="0" indent="0" algn="l" rtl="0" fontAlgn="t">
                        <a:buNone/>
                      </a:pPr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Внедрение 1С Колледж</a:t>
                      </a:r>
                    </a:p>
                    <a:p>
                      <a:pPr marL="0" indent="0" algn="l" rtl="0" fontAlgn="t">
                        <a:buNone/>
                      </a:pPr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Разработка отчетов, обработок для типовых конфигураций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8555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163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P:\Никита\!!НОВАЯ ПРЕЗЕНТАЦИЯ\диагональ 4.png">
            <a:extLst>
              <a:ext uri="{FF2B5EF4-FFF2-40B4-BE49-F238E27FC236}">
                <a16:creationId xmlns:a16="http://schemas.microsoft.com/office/drawing/2014/main" id="{0ECBCA0E-886A-46D4-B602-44D4E8B1C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r="19863"/>
          <a:stretch/>
        </p:blipFill>
        <p:spPr bwMode="auto">
          <a:xfrm>
            <a:off x="0" y="0"/>
            <a:ext cx="12192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:\Никита\!!НОВАЯ ПРЕЗЕНТАЦИЯ\Фоны\6.jpg">
            <a:extLst>
              <a:ext uri="{FF2B5EF4-FFF2-40B4-BE49-F238E27FC236}">
                <a16:creationId xmlns:a16="http://schemas.microsoft.com/office/drawing/2014/main" id="{2F48C97A-8309-41EA-BE78-968C4DA06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1"/>
            <a:ext cx="122027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6B8E8E-9297-47F3-84CC-EB3549543E0A}"/>
              </a:ext>
            </a:extLst>
          </p:cNvPr>
          <p:cNvSpPr txBox="1"/>
          <p:nvPr/>
        </p:nvSpPr>
        <p:spPr>
          <a:xfrm>
            <a:off x="460882" y="4448825"/>
            <a:ext cx="9813918" cy="70652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Muller ExtraBold" pitchFamily="50" charset="-52"/>
                <a:ea typeface="+mj-ea"/>
                <a:cs typeface="+mj-cs"/>
              </a:defRPr>
            </a:lvl1pPr>
          </a:lstStyle>
          <a:p>
            <a:r>
              <a:rPr lang="ru-RU" sz="2000" b="0" dirty="0">
                <a:latin typeface="+mn-lt"/>
              </a:rPr>
              <a:t>Организация практической деятельности студентов направления «Бизнес-программирование» в АО «ОЭЗ ППТ «</a:t>
            </a:r>
            <a:r>
              <a:rPr lang="ru-RU" sz="2000" b="0" dirty="0" err="1">
                <a:latin typeface="+mn-lt"/>
              </a:rPr>
              <a:t>Алабуга</a:t>
            </a:r>
            <a:r>
              <a:rPr lang="ru-RU" sz="2000" b="0" dirty="0">
                <a:latin typeface="+mn-lt"/>
              </a:rPr>
              <a:t>»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982D445-63C8-45F3-B320-EB7CAF62070B}"/>
              </a:ext>
            </a:extLst>
          </p:cNvPr>
          <p:cNvGrpSpPr/>
          <p:nvPr/>
        </p:nvGrpSpPr>
        <p:grpSpPr>
          <a:xfrm>
            <a:off x="623392" y="4279778"/>
            <a:ext cx="2688299" cy="192021"/>
            <a:chOff x="2174703" y="-596602"/>
            <a:chExt cx="4608512" cy="288032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C2A08C5B-91D9-478D-8B33-F527A3A76B86}"/>
                </a:ext>
              </a:extLst>
            </p:cNvPr>
            <p:cNvCxnSpPr/>
            <p:nvPr/>
          </p:nvCxnSpPr>
          <p:spPr>
            <a:xfrm flipV="1">
              <a:off x="217470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FE6C7E8D-0B8C-464E-8898-7D041C6B8B10}"/>
                </a:ext>
              </a:extLst>
            </p:cNvPr>
            <p:cNvCxnSpPr/>
            <p:nvPr/>
          </p:nvCxnSpPr>
          <p:spPr>
            <a:xfrm flipV="1">
              <a:off x="246273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37B74932-AF07-4CEA-B5BC-AE7A16BCB210}"/>
                </a:ext>
              </a:extLst>
            </p:cNvPr>
            <p:cNvCxnSpPr/>
            <p:nvPr/>
          </p:nvCxnSpPr>
          <p:spPr>
            <a:xfrm flipV="1">
              <a:off x="275076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01BD16A4-90A2-43B9-BBCC-84212049E6BE}"/>
                </a:ext>
              </a:extLst>
            </p:cNvPr>
            <p:cNvCxnSpPr/>
            <p:nvPr/>
          </p:nvCxnSpPr>
          <p:spPr>
            <a:xfrm flipV="1">
              <a:off x="303879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BECF385F-FD50-42D5-98C6-7AFB66DD5382}"/>
                </a:ext>
              </a:extLst>
            </p:cNvPr>
            <p:cNvCxnSpPr/>
            <p:nvPr/>
          </p:nvCxnSpPr>
          <p:spPr>
            <a:xfrm flipV="1">
              <a:off x="332683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6941EC78-65E7-4AA6-868D-0B57A65637CB}"/>
                </a:ext>
              </a:extLst>
            </p:cNvPr>
            <p:cNvCxnSpPr/>
            <p:nvPr/>
          </p:nvCxnSpPr>
          <p:spPr>
            <a:xfrm flipV="1">
              <a:off x="361486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1B3CE2EF-8B53-4D32-AEA5-986DCA06D6DD}"/>
                </a:ext>
              </a:extLst>
            </p:cNvPr>
            <p:cNvCxnSpPr/>
            <p:nvPr/>
          </p:nvCxnSpPr>
          <p:spPr>
            <a:xfrm flipV="1">
              <a:off x="390289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BB0CE92E-213D-4323-B4E6-6FEB30A80DED}"/>
                </a:ext>
              </a:extLst>
            </p:cNvPr>
            <p:cNvCxnSpPr/>
            <p:nvPr/>
          </p:nvCxnSpPr>
          <p:spPr>
            <a:xfrm flipV="1">
              <a:off x="419092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06E0A4BD-B95B-4F14-B4AE-2203F8655C6E}"/>
                </a:ext>
              </a:extLst>
            </p:cNvPr>
            <p:cNvCxnSpPr/>
            <p:nvPr/>
          </p:nvCxnSpPr>
          <p:spPr>
            <a:xfrm flipV="1">
              <a:off x="447895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5C9CC9FB-0F66-4FAA-8B64-DB9CC55036E2}"/>
                </a:ext>
              </a:extLst>
            </p:cNvPr>
            <p:cNvCxnSpPr/>
            <p:nvPr/>
          </p:nvCxnSpPr>
          <p:spPr>
            <a:xfrm flipV="1">
              <a:off x="476699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B4B7A78D-0249-4B45-9758-DB782825CDD3}"/>
                </a:ext>
              </a:extLst>
            </p:cNvPr>
            <p:cNvCxnSpPr/>
            <p:nvPr/>
          </p:nvCxnSpPr>
          <p:spPr>
            <a:xfrm flipV="1">
              <a:off x="505502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2777041A-E9C1-4802-9215-A073C970BB0C}"/>
                </a:ext>
              </a:extLst>
            </p:cNvPr>
            <p:cNvCxnSpPr/>
            <p:nvPr/>
          </p:nvCxnSpPr>
          <p:spPr>
            <a:xfrm flipV="1">
              <a:off x="534305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D5689565-4CAA-4376-8AD5-0C3F489BE192}"/>
                </a:ext>
              </a:extLst>
            </p:cNvPr>
            <p:cNvCxnSpPr/>
            <p:nvPr/>
          </p:nvCxnSpPr>
          <p:spPr>
            <a:xfrm flipV="1">
              <a:off x="563108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AC1A209C-39ED-4E31-B73D-83D24BF6B442}"/>
                </a:ext>
              </a:extLst>
            </p:cNvPr>
            <p:cNvCxnSpPr/>
            <p:nvPr/>
          </p:nvCxnSpPr>
          <p:spPr>
            <a:xfrm flipV="1">
              <a:off x="591911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689673C5-BA41-4A9A-BF59-BB942505B95E}"/>
                </a:ext>
              </a:extLst>
            </p:cNvPr>
            <p:cNvCxnSpPr/>
            <p:nvPr/>
          </p:nvCxnSpPr>
          <p:spPr>
            <a:xfrm flipV="1">
              <a:off x="620715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8CCE539C-AB56-46F1-B12B-37BA8F4086A9}"/>
                </a:ext>
              </a:extLst>
            </p:cNvPr>
            <p:cNvCxnSpPr/>
            <p:nvPr/>
          </p:nvCxnSpPr>
          <p:spPr>
            <a:xfrm flipV="1">
              <a:off x="649518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" name="Picture 2" descr="C:\Users\plk\Desktop\Рус_бел.png">
            <a:extLst>
              <a:ext uri="{FF2B5EF4-FFF2-40B4-BE49-F238E27FC236}">
                <a16:creationId xmlns:a16="http://schemas.microsoft.com/office/drawing/2014/main" id="{9BC2E498-AD67-A599-C278-E7DCE4175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300" y="260649"/>
            <a:ext cx="1584000" cy="3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11691" y="2046980"/>
            <a:ext cx="44389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Зиатдинов Руслан </a:t>
            </a:r>
            <a:r>
              <a:rPr lang="ru-RU" dirty="0" err="1">
                <a:solidFill>
                  <a:schemeClr val="bg1"/>
                </a:solidFill>
              </a:rPr>
              <a:t>Фаритович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Руководитель группы проектов </a:t>
            </a:r>
          </a:p>
          <a:p>
            <a:r>
              <a:rPr lang="ru-RU" dirty="0">
                <a:solidFill>
                  <a:schemeClr val="bg1"/>
                </a:solidFill>
              </a:rPr>
              <a:t>Управления цифровой трансформации </a:t>
            </a:r>
          </a:p>
          <a:p>
            <a:r>
              <a:rPr lang="ru-RU" dirty="0">
                <a:solidFill>
                  <a:schemeClr val="bg1"/>
                </a:solidFill>
              </a:rPr>
              <a:t>АО «ОЭЗ ППТ «</a:t>
            </a:r>
            <a:r>
              <a:rPr lang="ru-RU" dirty="0" err="1">
                <a:solidFill>
                  <a:schemeClr val="bg1"/>
                </a:solidFill>
              </a:rPr>
              <a:t>Алабуга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RZiatdinov@alabuga.ru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723" y="2046980"/>
            <a:ext cx="1929600" cy="1929600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8782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P:\Никита\!!НОВАЯ ПРЕЗЕНТАЦИЯ\диагональ 4.png">
            <a:extLst>
              <a:ext uri="{FF2B5EF4-FFF2-40B4-BE49-F238E27FC236}">
                <a16:creationId xmlns:a16="http://schemas.microsoft.com/office/drawing/2014/main" id="{0ECBCA0E-886A-46D4-B602-44D4E8B1C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r="19863"/>
          <a:stretch/>
        </p:blipFill>
        <p:spPr bwMode="auto">
          <a:xfrm>
            <a:off x="0" y="0"/>
            <a:ext cx="12192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:\Никита\!!НОВАЯ ПРЕЗЕНТАЦИЯ\Фоны\6.jpg">
            <a:extLst>
              <a:ext uri="{FF2B5EF4-FFF2-40B4-BE49-F238E27FC236}">
                <a16:creationId xmlns:a16="http://schemas.microsoft.com/office/drawing/2014/main" id="{2F48C97A-8309-41EA-BE78-968C4DA06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1"/>
            <a:ext cx="122027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plk\Desktop\Рус_бел.png">
            <a:extLst>
              <a:ext uri="{FF2B5EF4-FFF2-40B4-BE49-F238E27FC236}">
                <a16:creationId xmlns:a16="http://schemas.microsoft.com/office/drawing/2014/main" id="{9BC2E498-AD67-A599-C278-E7DCE4175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300" y="260649"/>
            <a:ext cx="1584000" cy="3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CF24D4-5A5B-FC7D-2D5B-D62D6479A2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-12959"/>
            <a:ext cx="12202735" cy="689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0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E33120C-E5CF-4E81-A633-85A3F2585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8" r="26972"/>
          <a:stretch/>
        </p:blipFill>
        <p:spPr>
          <a:xfrm>
            <a:off x="6984114" y="0"/>
            <a:ext cx="5207887" cy="6858000"/>
          </a:xfrm>
          <a:prstGeom prst="rect">
            <a:avLst/>
          </a:prstGeom>
        </p:spPr>
      </p:pic>
      <p:sp>
        <p:nvSpPr>
          <p:cNvPr id="20" name="Параллелограмм 4">
            <a:extLst>
              <a:ext uri="{FF2B5EF4-FFF2-40B4-BE49-F238E27FC236}">
                <a16:creationId xmlns:a16="http://schemas.microsoft.com/office/drawing/2014/main" id="{1DBAE202-7048-49FD-9A8B-1361CE1422D4}"/>
              </a:ext>
            </a:extLst>
          </p:cNvPr>
          <p:cNvSpPr/>
          <p:nvPr/>
        </p:nvSpPr>
        <p:spPr>
          <a:xfrm>
            <a:off x="-25564" y="-13472"/>
            <a:ext cx="9840373" cy="6884944"/>
          </a:xfrm>
          <a:custGeom>
            <a:avLst/>
            <a:gdLst>
              <a:gd name="connsiteX0" fmla="*/ 0 w 10203380"/>
              <a:gd name="connsiteY0" fmla="*/ 6858000 h 6858000"/>
              <a:gd name="connsiteX1" fmla="*/ 1714500 w 10203380"/>
              <a:gd name="connsiteY1" fmla="*/ 0 h 6858000"/>
              <a:gd name="connsiteX2" fmla="*/ 10203380 w 10203380"/>
              <a:gd name="connsiteY2" fmla="*/ 0 h 6858000"/>
              <a:gd name="connsiteX3" fmla="*/ 8488880 w 10203380"/>
              <a:gd name="connsiteY3" fmla="*/ 6858000 h 6858000"/>
              <a:gd name="connsiteX4" fmla="*/ 0 w 10203380"/>
              <a:gd name="connsiteY4" fmla="*/ 6858000 h 6858000"/>
              <a:gd name="connsiteX0" fmla="*/ 21832 w 8488880"/>
              <a:gd name="connsiteY0" fmla="*/ 6878549 h 6878549"/>
              <a:gd name="connsiteX1" fmla="*/ 0 w 8488880"/>
              <a:gd name="connsiteY1" fmla="*/ 0 h 6878549"/>
              <a:gd name="connsiteX2" fmla="*/ 8488880 w 8488880"/>
              <a:gd name="connsiteY2" fmla="*/ 0 h 6878549"/>
              <a:gd name="connsiteX3" fmla="*/ 6774380 w 8488880"/>
              <a:gd name="connsiteY3" fmla="*/ 6858000 h 6878549"/>
              <a:gd name="connsiteX4" fmla="*/ 21832 w 8488880"/>
              <a:gd name="connsiteY4" fmla="*/ 6878549 h 6878549"/>
              <a:gd name="connsiteX0" fmla="*/ 21832 w 8488880"/>
              <a:gd name="connsiteY0" fmla="*/ 6878549 h 6878549"/>
              <a:gd name="connsiteX1" fmla="*/ 0 w 8488880"/>
              <a:gd name="connsiteY1" fmla="*/ 0 h 6878549"/>
              <a:gd name="connsiteX2" fmla="*/ 8488880 w 8488880"/>
              <a:gd name="connsiteY2" fmla="*/ 0 h 6878549"/>
              <a:gd name="connsiteX3" fmla="*/ 7579916 w 8488880"/>
              <a:gd name="connsiteY3" fmla="*/ 6858000 h 6878549"/>
              <a:gd name="connsiteX4" fmla="*/ 21832 w 8488880"/>
              <a:gd name="connsiteY4" fmla="*/ 6878549 h 6878549"/>
              <a:gd name="connsiteX0" fmla="*/ 111 w 8467159"/>
              <a:gd name="connsiteY0" fmla="*/ 6878549 h 6878549"/>
              <a:gd name="connsiteX1" fmla="*/ 340141 w 8467159"/>
              <a:gd name="connsiteY1" fmla="*/ 9516 h 6878549"/>
              <a:gd name="connsiteX2" fmla="*/ 8467159 w 8467159"/>
              <a:gd name="connsiteY2" fmla="*/ 0 h 6878549"/>
              <a:gd name="connsiteX3" fmla="*/ 7558195 w 8467159"/>
              <a:gd name="connsiteY3" fmla="*/ 6858000 h 6878549"/>
              <a:gd name="connsiteX4" fmla="*/ 111 w 8467159"/>
              <a:gd name="connsiteY4" fmla="*/ 6878549 h 6878549"/>
              <a:gd name="connsiteX0" fmla="*/ 6098 w 8127018"/>
              <a:gd name="connsiteY0" fmla="*/ 6878549 h 6878549"/>
              <a:gd name="connsiteX1" fmla="*/ 0 w 8127018"/>
              <a:gd name="connsiteY1" fmla="*/ 9516 h 6878549"/>
              <a:gd name="connsiteX2" fmla="*/ 8127018 w 8127018"/>
              <a:gd name="connsiteY2" fmla="*/ 0 h 6878549"/>
              <a:gd name="connsiteX3" fmla="*/ 7218054 w 8127018"/>
              <a:gd name="connsiteY3" fmla="*/ 6858000 h 6878549"/>
              <a:gd name="connsiteX4" fmla="*/ 6098 w 8127018"/>
              <a:gd name="connsiteY4" fmla="*/ 6878549 h 687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7018" h="6878549">
                <a:moveTo>
                  <a:pt x="6098" y="6878549"/>
                </a:moveTo>
                <a:cubicBezTo>
                  <a:pt x="-1179" y="4585699"/>
                  <a:pt x="7277" y="2302366"/>
                  <a:pt x="0" y="9516"/>
                </a:cubicBezTo>
                <a:lnTo>
                  <a:pt x="8127018" y="0"/>
                </a:lnTo>
                <a:lnTo>
                  <a:pt x="7218054" y="6858000"/>
                </a:lnTo>
                <a:lnTo>
                  <a:pt x="6098" y="6878549"/>
                </a:lnTo>
                <a:close/>
              </a:path>
            </a:pathLst>
          </a:custGeom>
          <a:blipFill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F6C0D0-6C86-4CB8-AC34-05212A5E9179}"/>
              </a:ext>
            </a:extLst>
          </p:cNvPr>
          <p:cNvSpPr txBox="1"/>
          <p:nvPr/>
        </p:nvSpPr>
        <p:spPr>
          <a:xfrm>
            <a:off x="323272" y="199650"/>
            <a:ext cx="10126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chemeClr val="bg1"/>
                </a:solidFill>
                <a:effectLst/>
                <a:latin typeface="Muller ExtraBold" pitchFamily="50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500" dirty="0">
                <a:latin typeface="+mn-lt"/>
              </a:rPr>
              <a:t>ЦЕЛЬ — ПОДГОТОВКА</a:t>
            </a:r>
          </a:p>
          <a:p>
            <a:r>
              <a:rPr lang="ru-RU" sz="2500" dirty="0">
                <a:latin typeface="+mn-lt"/>
              </a:rPr>
              <a:t>«ТЕХНОЛОГИЧЕСКИХ ПРЕДПРИНИМАТЕЛЕ</a:t>
            </a:r>
            <a:r>
              <a:rPr lang="ru-RU" sz="2500" dirty="0">
                <a:latin typeface="+mn-lt"/>
                <a:ea typeface="Segoe UI Black" panose="020B0A02040204020203" pitchFamily="34" charset="0"/>
              </a:rPr>
              <a:t>Й</a:t>
            </a:r>
            <a:r>
              <a:rPr lang="ru-RU" sz="2500" dirty="0">
                <a:latin typeface="+mn-lt"/>
              </a:rPr>
              <a:t>»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5B564AB-1541-423F-9894-943C9C891EC8}"/>
              </a:ext>
            </a:extLst>
          </p:cNvPr>
          <p:cNvCxnSpPr>
            <a:cxnSpLocks/>
          </p:cNvCxnSpPr>
          <p:nvPr/>
        </p:nvCxnSpPr>
        <p:spPr>
          <a:xfrm>
            <a:off x="323272" y="1093174"/>
            <a:ext cx="7929228" cy="0"/>
          </a:xfrm>
          <a:prstGeom prst="line">
            <a:avLst/>
          </a:prstGeom>
          <a:ln w="19050">
            <a:solidFill>
              <a:srgbClr val="2C92D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E83F94C-61C1-4DA1-ABE7-F8E7725DE3D8}"/>
              </a:ext>
            </a:extLst>
          </p:cNvPr>
          <p:cNvSpPr txBox="1"/>
          <p:nvPr/>
        </p:nvSpPr>
        <p:spPr>
          <a:xfrm>
            <a:off x="4780776" y="5661441"/>
            <a:ext cx="40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  <a:effectLst/>
                <a:latin typeface="Muller ExtraBold" pitchFamily="50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>
                <a:latin typeface="+mn-lt"/>
              </a:rPr>
              <a:t>ИНЖЕНЕРЫ</a:t>
            </a:r>
            <a:r>
              <a:rPr lang="ru-RU" dirty="0"/>
              <a:t> ИНДУСТРИИ 4.0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18530" y="1516884"/>
            <a:ext cx="4476466" cy="4958090"/>
            <a:chOff x="118530" y="1516884"/>
            <a:chExt cx="4476466" cy="4958090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CC647081-5CC5-433F-A0DB-420493A9E575}"/>
                </a:ext>
              </a:extLst>
            </p:cNvPr>
            <p:cNvSpPr/>
            <p:nvPr/>
          </p:nvSpPr>
          <p:spPr>
            <a:xfrm>
              <a:off x="118530" y="1516884"/>
              <a:ext cx="4476466" cy="495809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Равнобедренный треугольник 32">
              <a:extLst>
                <a:ext uri="{FF2B5EF4-FFF2-40B4-BE49-F238E27FC236}">
                  <a16:creationId xmlns:a16="http://schemas.microsoft.com/office/drawing/2014/main" id="{8AA958AB-2DC1-430F-A5C8-D5528EA17F55}"/>
                </a:ext>
              </a:extLst>
            </p:cNvPr>
            <p:cNvSpPr/>
            <p:nvPr/>
          </p:nvSpPr>
          <p:spPr>
            <a:xfrm>
              <a:off x="574040" y="1516884"/>
              <a:ext cx="3567430" cy="394702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Равнобедренный треугольник 33">
              <a:extLst>
                <a:ext uri="{FF2B5EF4-FFF2-40B4-BE49-F238E27FC236}">
                  <a16:creationId xmlns:a16="http://schemas.microsoft.com/office/drawing/2014/main" id="{36713EEE-2E84-4520-B9E8-8F39AE457E2D}"/>
                </a:ext>
              </a:extLst>
            </p:cNvPr>
            <p:cNvSpPr/>
            <p:nvPr/>
          </p:nvSpPr>
          <p:spPr>
            <a:xfrm>
              <a:off x="1037562" y="1516887"/>
              <a:ext cx="2638512" cy="2906265"/>
            </a:xfrm>
            <a:prstGeom prst="triangle">
              <a:avLst>
                <a:gd name="adj" fmla="val 49716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Равнобедренный треугольник 35">
              <a:extLst>
                <a:ext uri="{FF2B5EF4-FFF2-40B4-BE49-F238E27FC236}">
                  <a16:creationId xmlns:a16="http://schemas.microsoft.com/office/drawing/2014/main" id="{C1F41E91-C52E-4A0B-8172-851240808CCB}"/>
                </a:ext>
              </a:extLst>
            </p:cNvPr>
            <p:cNvSpPr/>
            <p:nvPr/>
          </p:nvSpPr>
          <p:spPr>
            <a:xfrm>
              <a:off x="1484272" y="1520171"/>
              <a:ext cx="1744979" cy="1922835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690E16E-346D-45E8-BFBB-1AB14845F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000" y="2624905"/>
              <a:ext cx="681259" cy="681259"/>
            </a:xfrm>
            <a:prstGeom prst="rect">
              <a:avLst/>
            </a:prstGeom>
          </p:spPr>
        </p:pic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id="{1DBF52ED-BB1C-4FB7-A2DC-1451F227842B}"/>
                </a:ext>
              </a:extLst>
            </p:cNvPr>
            <p:cNvSpPr/>
            <p:nvPr/>
          </p:nvSpPr>
          <p:spPr>
            <a:xfrm>
              <a:off x="1891665" y="1516884"/>
              <a:ext cx="931545" cy="1026858"/>
            </a:xfrm>
            <a:prstGeom prst="triangl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0A4E6A1-4EC0-408C-AB24-BE03A01EA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133" y="1796238"/>
              <a:ext cx="681259" cy="68125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DE5ABC0-D271-40E1-B8A9-041080658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3266" y="3577125"/>
              <a:ext cx="681259" cy="68125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0A107B7-AB06-4965-B630-BA37741B2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132" y="4602898"/>
              <a:ext cx="681260" cy="68126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3C4C330-A9C9-43FF-BA03-1B041AEBE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133" y="5617073"/>
              <a:ext cx="681259" cy="681259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E04649A-014B-4676-8DCB-264A27B6F617}"/>
              </a:ext>
            </a:extLst>
          </p:cNvPr>
          <p:cNvSpPr txBox="1"/>
          <p:nvPr/>
        </p:nvSpPr>
        <p:spPr>
          <a:xfrm>
            <a:off x="3355370" y="2948971"/>
            <a:ext cx="2197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ПОБОЧНЫЙ</a:t>
            </a:r>
            <a:r>
              <a:rPr lang="ru-RU" sz="1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ПРОДУКТ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3776ADF-07C7-4F39-9862-2E85130A22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967" y="107427"/>
            <a:ext cx="1887922" cy="5810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6C487BE-F39F-482E-9681-01C82342082A}"/>
              </a:ext>
            </a:extLst>
          </p:cNvPr>
          <p:cNvSpPr txBox="1"/>
          <p:nvPr/>
        </p:nvSpPr>
        <p:spPr>
          <a:xfrm>
            <a:off x="2897488" y="1864924"/>
            <a:ext cx="5789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solidFill>
                  <a:schemeClr val="bg1"/>
                </a:solidFill>
                <a:effectLst/>
                <a:latin typeface="Muller ExtraBold" pitchFamily="50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2000" dirty="0">
                <a:latin typeface="+mn-lt"/>
              </a:rPr>
              <a:t>ТЕХНОЛОГИЧЕСКИЕ ПРЕДПРИНИМАТЕЛИ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187DA5-EE1A-4FD0-96D0-F6AFEBB10D48}"/>
              </a:ext>
            </a:extLst>
          </p:cNvPr>
          <p:cNvSpPr txBox="1"/>
          <p:nvPr/>
        </p:nvSpPr>
        <p:spPr>
          <a:xfrm>
            <a:off x="3827255" y="3616199"/>
            <a:ext cx="500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  <a:effectLst/>
                <a:latin typeface="Muller ExtraBold" pitchFamily="50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>
                <a:latin typeface="+mn-lt"/>
              </a:rPr>
              <a:t>ГЛАВНЫЕ</a:t>
            </a:r>
            <a:r>
              <a:rPr lang="ru-RU" dirty="0"/>
              <a:t> ИНЖЕНЕРЫ ЗАВОДОВ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074323-34F6-4314-B6CB-3CD0DB15441F}"/>
              </a:ext>
            </a:extLst>
          </p:cNvPr>
          <p:cNvSpPr txBox="1"/>
          <p:nvPr/>
        </p:nvSpPr>
        <p:spPr>
          <a:xfrm>
            <a:off x="4296645" y="4656057"/>
            <a:ext cx="360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bg1"/>
                </a:solidFill>
                <a:effectLst/>
                <a:latin typeface="Muller ExtraBold" pitchFamily="50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>
                <a:latin typeface="+mn-lt"/>
              </a:rPr>
              <a:t>НАЧАЛЬНИКИ ЦЕХОВ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285986-1A12-4F04-927A-3A92B42EE486}"/>
              </a:ext>
            </a:extLst>
          </p:cNvPr>
          <p:cNvSpPr txBox="1"/>
          <p:nvPr/>
        </p:nvSpPr>
        <p:spPr>
          <a:xfrm>
            <a:off x="3355370" y="2664433"/>
            <a:ext cx="340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/>
                </a:solidFill>
                <a:effectLst/>
                <a:latin typeface="Muller ExtraBold" pitchFamily="50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>
                <a:latin typeface="+mn-lt"/>
              </a:rPr>
              <a:t>ДИРЕКТОРЫ</a:t>
            </a:r>
            <a:r>
              <a:rPr lang="ru-RU" sz="2000" dirty="0"/>
              <a:t> ЗАВОДОВ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C15C32-28CB-4430-BBB4-2B105EBE9C5C}"/>
              </a:ext>
            </a:extLst>
          </p:cNvPr>
          <p:cNvSpPr txBox="1"/>
          <p:nvPr/>
        </p:nvSpPr>
        <p:spPr>
          <a:xfrm>
            <a:off x="3827255" y="3897777"/>
            <a:ext cx="2197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ПОБОЧНЫЙ ПРОДУКТ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57A8CA-5B3A-40F1-9CC1-5874A62B0851}"/>
              </a:ext>
            </a:extLst>
          </p:cNvPr>
          <p:cNvSpPr txBox="1"/>
          <p:nvPr/>
        </p:nvSpPr>
        <p:spPr>
          <a:xfrm>
            <a:off x="4296645" y="4940831"/>
            <a:ext cx="2197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ПОБОЧНЫЙ ПРОДУКТ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4289DA-8C85-401C-803A-003BC5511C63}"/>
              </a:ext>
            </a:extLst>
          </p:cNvPr>
          <p:cNvSpPr txBox="1"/>
          <p:nvPr/>
        </p:nvSpPr>
        <p:spPr>
          <a:xfrm>
            <a:off x="4780776" y="5948123"/>
            <a:ext cx="2197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B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ПОБОЧНЫЙ</a:t>
            </a:r>
            <a:r>
              <a:rPr lang="ru-RU" sz="14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ПРОДУКТ</a:t>
            </a:r>
          </a:p>
        </p:txBody>
      </p:sp>
    </p:spTree>
    <p:extLst>
      <p:ext uri="{BB962C8B-B14F-4D97-AF65-F5344CB8AC3E}">
        <p14:creationId xmlns:p14="http://schemas.microsoft.com/office/powerpoint/2010/main" val="245839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836F3-96BC-4D10-88E1-F907B07F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Google Shape;157;p22" descr="Изображение выглядит как внешний, снег, катается на лыжах, холм&#10;&#10;Автоматически созданное описание">
            <a:extLst>
              <a:ext uri="{FF2B5EF4-FFF2-40B4-BE49-F238E27FC236}">
                <a16:creationId xmlns:a16="http://schemas.microsoft.com/office/drawing/2014/main" id="{74C815C0-3684-465F-A75E-61E50DB9381B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 l="1170" t="43221" b="13482"/>
          <a:stretch/>
        </p:blipFill>
        <p:spPr>
          <a:xfrm>
            <a:off x="-26826" y="1"/>
            <a:ext cx="1221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F04CC6B-6D7B-49F7-976F-EE887EF2F162}"/>
              </a:ext>
            </a:extLst>
          </p:cNvPr>
          <p:cNvSpPr txBox="1">
            <a:spLocks/>
          </p:cNvSpPr>
          <p:nvPr/>
        </p:nvSpPr>
        <p:spPr>
          <a:xfrm>
            <a:off x="42523" y="-62532"/>
            <a:ext cx="12191999" cy="2517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pc="19" dirty="0">
                <a:solidFill>
                  <a:schemeClr val="bg1"/>
                </a:solidFill>
                <a:latin typeface="+mn-lt"/>
              </a:rPr>
              <a:t>КОГО ОБУЧАЕМ?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13B07C2-AB3F-412D-BC1C-FA7561B3C197}"/>
              </a:ext>
            </a:extLst>
          </p:cNvPr>
          <p:cNvCxnSpPr/>
          <p:nvPr/>
        </p:nvCxnSpPr>
        <p:spPr>
          <a:xfrm>
            <a:off x="1756227" y="1669145"/>
            <a:ext cx="8640000" cy="0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C661F1-5EC3-49DC-AC0C-470B1ED6B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967" y="107427"/>
            <a:ext cx="1887922" cy="581025"/>
          </a:xfrm>
          <a:prstGeom prst="rect">
            <a:avLst/>
          </a:prstGeom>
        </p:spPr>
      </p:pic>
      <p:pic>
        <p:nvPicPr>
          <p:cNvPr id="1026" name="Picture 2" descr="Промышленные роботы">
            <a:extLst>
              <a:ext uri="{FF2B5EF4-FFF2-40B4-BE49-F238E27FC236}">
                <a16:creationId xmlns:a16="http://schemas.microsoft.com/office/drawing/2014/main" id="{FC2F4A30-FEDB-421F-80CE-AE8D6CEB9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0"/>
          <a:stretch/>
        </p:blipFill>
        <p:spPr bwMode="auto">
          <a:xfrm>
            <a:off x="2852290" y="2365607"/>
            <a:ext cx="2918343" cy="195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омышленная автоматизация | Системы автоматизации промышленных предприятий">
            <a:extLst>
              <a:ext uri="{FF2B5EF4-FFF2-40B4-BE49-F238E27FC236}">
                <a16:creationId xmlns:a16="http://schemas.microsoft.com/office/drawing/2014/main" id="{1F32BE0C-4168-4862-A51C-E9BBABFBD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60" y="4737746"/>
            <a:ext cx="2919845" cy="19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ИНХП">
            <a:extLst>
              <a:ext uri="{FF2B5EF4-FFF2-40B4-BE49-F238E27FC236}">
                <a16:creationId xmlns:a16="http://schemas.microsoft.com/office/drawing/2014/main" id="{3154DE78-3574-4E07-ACAD-81685AD8E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367" y="4737746"/>
            <a:ext cx="2918343" cy="19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Интелфлайт - проектирование продажа и монтаж электроотопления, солнечных  электростанций">
            <a:extLst>
              <a:ext uri="{FF2B5EF4-FFF2-40B4-BE49-F238E27FC236}">
                <a16:creationId xmlns:a16="http://schemas.microsoft.com/office/drawing/2014/main" id="{60CB8877-23EE-41C9-B248-718C361FFD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5" r="-1" b="9024"/>
          <a:stretch/>
        </p:blipFill>
        <p:spPr bwMode="auto">
          <a:xfrm flipH="1">
            <a:off x="6421368" y="2365607"/>
            <a:ext cx="2918342" cy="19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FFE40D-54C3-4C2C-84AD-C72CBCA927EE}"/>
              </a:ext>
            </a:extLst>
          </p:cNvPr>
          <p:cNvSpPr txBox="1"/>
          <p:nvPr/>
        </p:nvSpPr>
        <p:spPr>
          <a:xfrm>
            <a:off x="112110" y="2339471"/>
            <a:ext cx="25929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ПРОМЫШЛЕННЫЕ РОБОТОТЕХНИКИ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100 </a:t>
            </a:r>
            <a:r>
              <a:rPr lang="ru-RU" sz="1400" dirty="0">
                <a:solidFill>
                  <a:schemeClr val="bg1"/>
                </a:solidFill>
              </a:rPr>
              <a:t>ЧЕЛОВЕК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7CB8B6-7304-4F6B-9A52-FE10734D2AAA}"/>
              </a:ext>
            </a:extLst>
          </p:cNvPr>
          <p:cNvSpPr txBox="1"/>
          <p:nvPr/>
        </p:nvSpPr>
        <p:spPr>
          <a:xfrm>
            <a:off x="-272426" y="4709719"/>
            <a:ext cx="34742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ТЕХНИКИ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АСУТП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75 </a:t>
            </a:r>
            <a:r>
              <a:rPr lang="ru-RU" sz="1400" dirty="0">
                <a:solidFill>
                  <a:schemeClr val="bg1"/>
                </a:solidFill>
              </a:rPr>
              <a:t>ЧЕЛОВЕК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F065AC-FB8F-4A68-A597-5D259D57BB76}"/>
              </a:ext>
            </a:extLst>
          </p:cNvPr>
          <p:cNvSpPr txBox="1"/>
          <p:nvPr/>
        </p:nvSpPr>
        <p:spPr>
          <a:xfrm>
            <a:off x="9212825" y="2339471"/>
            <a:ext cx="3048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ЭЛЕКТРО -МОНТАЖНИКИ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75 </a:t>
            </a:r>
            <a:r>
              <a:rPr lang="ru-RU" sz="1400" dirty="0">
                <a:solidFill>
                  <a:schemeClr val="bg1"/>
                </a:solidFill>
              </a:rPr>
              <a:t>ЧЕЛОВЕК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A249B0-BC04-4DE1-BD24-F0C338322AC7}"/>
              </a:ext>
            </a:extLst>
          </p:cNvPr>
          <p:cNvSpPr txBox="1"/>
          <p:nvPr/>
        </p:nvSpPr>
        <p:spPr>
          <a:xfrm>
            <a:off x="9028710" y="4736343"/>
            <a:ext cx="34742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ЛАБОРАНТЫ ХИМИЧЕСКОГО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АНАЛИЗА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50 </a:t>
            </a:r>
            <a:r>
              <a:rPr lang="ru-RU" sz="1400" dirty="0">
                <a:solidFill>
                  <a:schemeClr val="bg1"/>
                </a:solidFill>
              </a:rPr>
              <a:t>ЧЕЛОВЕК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"/>
          <a:stretch/>
        </p:blipFill>
        <p:spPr>
          <a:xfrm>
            <a:off x="6421366" y="4736344"/>
            <a:ext cx="2918343" cy="19494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7" b="1314"/>
          <a:stretch/>
        </p:blipFill>
        <p:spPr>
          <a:xfrm>
            <a:off x="6425321" y="2362189"/>
            <a:ext cx="2915529" cy="19480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" r="1863"/>
          <a:stretch/>
        </p:blipFill>
        <p:spPr>
          <a:xfrm>
            <a:off x="2851150" y="2365122"/>
            <a:ext cx="2919483" cy="19451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"/>
          <a:stretch/>
        </p:blipFill>
        <p:spPr>
          <a:xfrm>
            <a:off x="2851150" y="4743688"/>
            <a:ext cx="2919483" cy="193212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868823" y="3535904"/>
            <a:ext cx="753338" cy="753338"/>
          </a:xfrm>
          <a:prstGeom prst="roundRect">
            <a:avLst>
              <a:gd name="adj" fmla="val 7816"/>
            </a:avLst>
          </a:prstGeom>
          <a:solidFill>
            <a:srgbClr val="FFFFFF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23" y="3529524"/>
            <a:ext cx="753338" cy="753866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6468200" y="3535904"/>
            <a:ext cx="753338" cy="753338"/>
          </a:xfrm>
          <a:prstGeom prst="roundRect">
            <a:avLst>
              <a:gd name="adj" fmla="val 7816"/>
            </a:avLst>
          </a:prstGeom>
          <a:solidFill>
            <a:srgbClr val="FFFFFF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00" y="3529524"/>
            <a:ext cx="753338" cy="753866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2868823" y="5898836"/>
            <a:ext cx="753338" cy="753338"/>
          </a:xfrm>
          <a:prstGeom prst="roundRect">
            <a:avLst>
              <a:gd name="adj" fmla="val 7816"/>
            </a:avLst>
          </a:prstGeom>
          <a:solidFill>
            <a:srgbClr val="FFFFFF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23" y="5892456"/>
            <a:ext cx="753338" cy="75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7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836F3-96BC-4D10-88E1-F907B07F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2B716-3BFF-42C1-8966-3F3DACA99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Google Shape;157;p22" descr="Изображение выглядит как внешний, снег, катается на лыжах, холм&#10;&#10;Автоматически созданное описание">
            <a:extLst>
              <a:ext uri="{FF2B5EF4-FFF2-40B4-BE49-F238E27FC236}">
                <a16:creationId xmlns:a16="http://schemas.microsoft.com/office/drawing/2014/main" id="{74C815C0-3684-465F-A75E-61E50DB9381B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 l="1170" t="43221" b="13482"/>
          <a:stretch/>
        </p:blipFill>
        <p:spPr>
          <a:xfrm>
            <a:off x="-26826" y="0"/>
            <a:ext cx="12218826" cy="68711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F04CC6B-6D7B-49F7-976F-EE887EF2F162}"/>
              </a:ext>
            </a:extLst>
          </p:cNvPr>
          <p:cNvSpPr txBox="1">
            <a:spLocks/>
          </p:cNvSpPr>
          <p:nvPr/>
        </p:nvSpPr>
        <p:spPr>
          <a:xfrm>
            <a:off x="42523" y="-62532"/>
            <a:ext cx="12191999" cy="2517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pc="19" dirty="0">
                <a:solidFill>
                  <a:schemeClr val="bg1"/>
                </a:solidFill>
                <a:latin typeface="+mn-lt"/>
              </a:rPr>
              <a:t>КОГО ОБУЧАЕМ?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13B07C2-AB3F-412D-BC1C-FA7561B3C197}"/>
              </a:ext>
            </a:extLst>
          </p:cNvPr>
          <p:cNvCxnSpPr/>
          <p:nvPr/>
        </p:nvCxnSpPr>
        <p:spPr>
          <a:xfrm>
            <a:off x="1756227" y="1669145"/>
            <a:ext cx="8640000" cy="0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C661F1-5EC3-49DC-AC0C-470B1ED6B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967" y="107427"/>
            <a:ext cx="1887922" cy="581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FFE40D-54C3-4C2C-84AD-C72CBCA927EE}"/>
              </a:ext>
            </a:extLst>
          </p:cNvPr>
          <p:cNvSpPr txBox="1"/>
          <p:nvPr/>
        </p:nvSpPr>
        <p:spPr>
          <a:xfrm>
            <a:off x="-328540" y="2339471"/>
            <a:ext cx="34742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BIM</a:t>
            </a:r>
            <a:r>
              <a:rPr lang="ru-RU" b="1" dirty="0">
                <a:solidFill>
                  <a:schemeClr val="bg1"/>
                </a:solidFill>
              </a:rPr>
              <a:t> –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ПРОЕКТИРОВАНИЕ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100 </a:t>
            </a:r>
            <a:r>
              <a:rPr lang="ru-RU" sz="1400" dirty="0">
                <a:solidFill>
                  <a:schemeClr val="bg1"/>
                </a:solidFill>
              </a:rPr>
              <a:t>ЧЕЛОВЕК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7CB8B6-7304-4F6B-9A52-FE10734D2AAA}"/>
              </a:ext>
            </a:extLst>
          </p:cNvPr>
          <p:cNvSpPr txBox="1"/>
          <p:nvPr/>
        </p:nvSpPr>
        <p:spPr>
          <a:xfrm>
            <a:off x="-272426" y="4709719"/>
            <a:ext cx="3474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МИКРОЭЛЕКТРОНИКА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25 ЧЕЛОВЕК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F065AC-FB8F-4A68-A597-5D259D57BB76}"/>
              </a:ext>
            </a:extLst>
          </p:cNvPr>
          <p:cNvSpPr txBox="1"/>
          <p:nvPr/>
        </p:nvSpPr>
        <p:spPr>
          <a:xfrm>
            <a:off x="9032134" y="2354859"/>
            <a:ext cx="34742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БИЗНЕС –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ПРОГРАММИРОВАНИЕ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50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ЧЕЛОВЕК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A249B0-BC04-4DE1-BD24-F0C338322AC7}"/>
              </a:ext>
            </a:extLst>
          </p:cNvPr>
          <p:cNvSpPr txBox="1"/>
          <p:nvPr/>
        </p:nvSpPr>
        <p:spPr>
          <a:xfrm>
            <a:off x="9019424" y="4746721"/>
            <a:ext cx="34742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БИЗНЕС –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ИНФОРМАТИКА 1С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50 ЧЕЛОВЕК</a:t>
            </a:r>
          </a:p>
        </p:txBody>
      </p:sp>
      <p:pic>
        <p:nvPicPr>
          <p:cNvPr id="17" name="Picture 6" descr="Реконструкция промышленного объекта по технологии BIM - Здания высоких  технологий - Инженерные системы - Электронный журнал">
            <a:extLst>
              <a:ext uri="{FF2B5EF4-FFF2-40B4-BE49-F238E27FC236}">
                <a16:creationId xmlns:a16="http://schemas.microsoft.com/office/drawing/2014/main" id="{BACAB682-A942-4EBD-B582-768F30347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22" y="2363186"/>
            <a:ext cx="2918343" cy="19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Главная">
            <a:extLst>
              <a:ext uri="{FF2B5EF4-FFF2-40B4-BE49-F238E27FC236}">
                <a16:creationId xmlns:a16="http://schemas.microsoft.com/office/drawing/2014/main" id="{FBDF4DFB-4551-49C7-975C-E013D42A9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6" b="844"/>
          <a:stretch/>
        </p:blipFill>
        <p:spPr bwMode="auto">
          <a:xfrm>
            <a:off x="2852290" y="4739070"/>
            <a:ext cx="2918343" cy="19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Сколько зарабатывают программисты в месяц и от чего зависит уровень дохода  - Blockchain for connecting people">
            <a:extLst>
              <a:ext uri="{FF2B5EF4-FFF2-40B4-BE49-F238E27FC236}">
                <a16:creationId xmlns:a16="http://schemas.microsoft.com/office/drawing/2014/main" id="{EB896B3B-49C4-4DDC-A93F-702A7B2F9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9"/>
          <a:stretch/>
        </p:blipFill>
        <p:spPr bwMode="auto">
          <a:xfrm>
            <a:off x="6420843" y="2363187"/>
            <a:ext cx="2918342" cy="19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Обслуживание 1С программистом удаленно - All4CF : Все для Конфигураций 1С">
            <a:extLst>
              <a:ext uri="{FF2B5EF4-FFF2-40B4-BE49-F238E27FC236}">
                <a16:creationId xmlns:a16="http://schemas.microsoft.com/office/drawing/2014/main" id="{5995D02A-A832-412D-868F-F87FC5BCB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5"/>
          <a:stretch/>
        </p:blipFill>
        <p:spPr bwMode="auto">
          <a:xfrm>
            <a:off x="6411537" y="4739070"/>
            <a:ext cx="2927648" cy="19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" r="1745"/>
          <a:stretch/>
        </p:blipFill>
        <p:spPr>
          <a:xfrm>
            <a:off x="2852291" y="2363186"/>
            <a:ext cx="2928174" cy="19433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"/>
          <a:stretch/>
        </p:blipFill>
        <p:spPr>
          <a:xfrm>
            <a:off x="6411537" y="4739070"/>
            <a:ext cx="2927648" cy="194333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"/>
          <a:stretch/>
        </p:blipFill>
        <p:spPr>
          <a:xfrm>
            <a:off x="2852290" y="4739071"/>
            <a:ext cx="2918343" cy="195173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25"/>
          <a:stretch/>
        </p:blipFill>
        <p:spPr>
          <a:xfrm>
            <a:off x="6420843" y="2363186"/>
            <a:ext cx="2918342" cy="19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1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836F3-96BC-4D10-88E1-F907B07F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Google Shape;157;p22" descr="Изображение выглядит как внешний, снег, катается на лыжах, холм&#10;&#10;Автоматически созданное описание">
            <a:extLst>
              <a:ext uri="{FF2B5EF4-FFF2-40B4-BE49-F238E27FC236}">
                <a16:creationId xmlns:a16="http://schemas.microsoft.com/office/drawing/2014/main" id="{74C815C0-3684-465F-A75E-61E50DB9381B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 l="1170" t="43221" b="13482"/>
          <a:stretch/>
        </p:blipFill>
        <p:spPr>
          <a:xfrm>
            <a:off x="-26826" y="0"/>
            <a:ext cx="12218826" cy="68711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F04CC6B-6D7B-49F7-976F-EE887EF2F162}"/>
              </a:ext>
            </a:extLst>
          </p:cNvPr>
          <p:cNvSpPr txBox="1">
            <a:spLocks/>
          </p:cNvSpPr>
          <p:nvPr/>
        </p:nvSpPr>
        <p:spPr>
          <a:xfrm>
            <a:off x="42523" y="-62532"/>
            <a:ext cx="12191999" cy="2517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pc="19" dirty="0">
                <a:solidFill>
                  <a:schemeClr val="bg1"/>
                </a:solidFill>
                <a:latin typeface="+mn-lt"/>
              </a:rPr>
              <a:t>КОГО ОБУЧАЕМ?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13B07C2-AB3F-412D-BC1C-FA7561B3C197}"/>
              </a:ext>
            </a:extLst>
          </p:cNvPr>
          <p:cNvCxnSpPr/>
          <p:nvPr/>
        </p:nvCxnSpPr>
        <p:spPr>
          <a:xfrm>
            <a:off x="1756227" y="1669145"/>
            <a:ext cx="8640000" cy="0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C661F1-5EC3-49DC-AC0C-470B1ED6B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967" y="107427"/>
            <a:ext cx="1887922" cy="581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FFE40D-54C3-4C2C-84AD-C72CBCA927EE}"/>
              </a:ext>
            </a:extLst>
          </p:cNvPr>
          <p:cNvSpPr txBox="1"/>
          <p:nvPr/>
        </p:nvSpPr>
        <p:spPr>
          <a:xfrm>
            <a:off x="-328540" y="2339471"/>
            <a:ext cx="3474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ЭКОНОМИКА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5</a:t>
            </a:r>
            <a:r>
              <a:rPr lang="en-US" sz="1400" dirty="0">
                <a:solidFill>
                  <a:schemeClr val="bg1"/>
                </a:solidFill>
              </a:rPr>
              <a:t>0 </a:t>
            </a:r>
            <a:r>
              <a:rPr lang="ru-RU" sz="1400" dirty="0">
                <a:solidFill>
                  <a:schemeClr val="bg1"/>
                </a:solidFill>
              </a:rPr>
              <a:t>ЧЕЛОВЕК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7CB8B6-7304-4F6B-9A52-FE10734D2AAA}"/>
              </a:ext>
            </a:extLst>
          </p:cNvPr>
          <p:cNvSpPr txBox="1"/>
          <p:nvPr/>
        </p:nvSpPr>
        <p:spPr>
          <a:xfrm>
            <a:off x="-272426" y="4709719"/>
            <a:ext cx="34742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МЕЖДУНАРОДНАЯ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ПЕДАГОГИКА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25 ЧЕЛОВЕК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F065AC-FB8F-4A68-A597-5D259D57BB76}"/>
              </a:ext>
            </a:extLst>
          </p:cNvPr>
          <p:cNvSpPr txBox="1"/>
          <p:nvPr/>
        </p:nvSpPr>
        <p:spPr>
          <a:xfrm>
            <a:off x="9032134" y="2354859"/>
            <a:ext cx="3474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ЮРИСПРУДЕНЦИЯ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25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ЧЕЛОВЕК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A249B0-BC04-4DE1-BD24-F0C338322AC7}"/>
              </a:ext>
            </a:extLst>
          </p:cNvPr>
          <p:cNvSpPr txBox="1"/>
          <p:nvPr/>
        </p:nvSpPr>
        <p:spPr>
          <a:xfrm>
            <a:off x="9019424" y="4746721"/>
            <a:ext cx="34742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ЛЕЧЕБНОЕ ДЕЛО 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МЕД. ТЕХНИКА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25 ЧЕЛОВЕК</a:t>
            </a:r>
          </a:p>
        </p:txBody>
      </p:sp>
      <p:pic>
        <p:nvPicPr>
          <p:cNvPr id="2054" name="Picture 6" descr="Эмоциональный труд: почему учителя прячут свои чувства и к чему это может  привест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90" y="4709777"/>
            <a:ext cx="2918343" cy="194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erson in black suit jacket holding white tablet compu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22" y="2359988"/>
            <a:ext cx="2918343" cy="194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Юрист - 70 фот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42" y="2365740"/>
            <a:ext cx="2941679" cy="196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BCCCE6-B948-EDB9-FE7B-14CE96C83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367" y="4710211"/>
            <a:ext cx="2918343" cy="19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14AF896-A1AA-5195-0957-5415B7DFBEAB}"/>
              </a:ext>
            </a:extLst>
          </p:cNvPr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21" y="4717367"/>
            <a:ext cx="2908511" cy="193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" b="1780"/>
          <a:stretch/>
        </p:blipFill>
        <p:spPr>
          <a:xfrm>
            <a:off x="2862121" y="2357615"/>
            <a:ext cx="2918343" cy="19489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" r="9997"/>
          <a:stretch/>
        </p:blipFill>
        <p:spPr>
          <a:xfrm>
            <a:off x="6420843" y="4712115"/>
            <a:ext cx="2918868" cy="19442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"/>
          <a:stretch/>
        </p:blipFill>
        <p:spPr>
          <a:xfrm>
            <a:off x="6416675" y="7139333"/>
            <a:ext cx="2923035" cy="1945081"/>
          </a:xfrm>
          <a:prstGeom prst="rect">
            <a:avLst/>
          </a:prstGeom>
        </p:spPr>
      </p:pic>
      <p:pic>
        <p:nvPicPr>
          <p:cNvPr id="20" name="Рисунок 19"/>
          <p:cNvPicPr>
            <a:picLocks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" r="762"/>
          <a:stretch/>
        </p:blipFill>
        <p:spPr>
          <a:xfrm>
            <a:off x="6426452" y="2368150"/>
            <a:ext cx="2941200" cy="1962000"/>
          </a:xfrm>
          <a:prstGeom prst="rect">
            <a:avLst/>
          </a:prstGeom>
        </p:spPr>
      </p:pic>
      <p:pic>
        <p:nvPicPr>
          <p:cNvPr id="21" name="Рисунок 20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61" y="4712875"/>
            <a:ext cx="2908800" cy="19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2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002F7-CDF0-47C2-AE83-7F9121BA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CE9544-0167-4291-B80E-BAECE183A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Google Shape;157;p22" descr="Изображение выглядит как внешний, снег, катается на лыжах, холм&#10;&#10;Автоматически созданное описание">
            <a:extLst>
              <a:ext uri="{FF2B5EF4-FFF2-40B4-BE49-F238E27FC236}">
                <a16:creationId xmlns:a16="http://schemas.microsoft.com/office/drawing/2014/main" id="{1958E13D-BA20-4F5F-A5ED-594B08351AA8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 l="1170" t="43221" b="13482"/>
          <a:stretch/>
        </p:blipFill>
        <p:spPr>
          <a:xfrm>
            <a:off x="-26826" y="0"/>
            <a:ext cx="12218826" cy="6871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2846F1-E7E1-4F17-AF09-004903A074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967" y="107427"/>
            <a:ext cx="1887922" cy="581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043E9C-C096-48CF-99DF-732BB7519BE8}"/>
              </a:ext>
            </a:extLst>
          </p:cNvPr>
          <p:cNvSpPr txBox="1"/>
          <p:nvPr/>
        </p:nvSpPr>
        <p:spPr>
          <a:xfrm>
            <a:off x="2385163" y="1157992"/>
            <a:ext cx="643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uller ExtraBold"/>
              </a:rPr>
              <a:t>ПН</a:t>
            </a:r>
            <a:endParaRPr lang="ru-RU" sz="2000" dirty="0">
              <a:solidFill>
                <a:schemeClr val="bg1"/>
              </a:solidFill>
              <a:latin typeface="Muller Extra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8A1B19-E56E-45FB-80B4-B9C5A75AE0F0}"/>
              </a:ext>
            </a:extLst>
          </p:cNvPr>
          <p:cNvSpPr txBox="1"/>
          <p:nvPr/>
        </p:nvSpPr>
        <p:spPr>
          <a:xfrm>
            <a:off x="4347538" y="1157992"/>
            <a:ext cx="643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uller ExtraBold"/>
              </a:rPr>
              <a:t>ВТ</a:t>
            </a:r>
            <a:endParaRPr lang="ru-RU" sz="2000" dirty="0">
              <a:solidFill>
                <a:schemeClr val="bg1"/>
              </a:solidFill>
              <a:latin typeface="Muller Extra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65E9FF-5467-4E8E-B415-60CD0B6FE11C}"/>
              </a:ext>
            </a:extLst>
          </p:cNvPr>
          <p:cNvSpPr txBox="1"/>
          <p:nvPr/>
        </p:nvSpPr>
        <p:spPr>
          <a:xfrm>
            <a:off x="6309913" y="1157992"/>
            <a:ext cx="643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uller ExtraBold"/>
              </a:rPr>
              <a:t>СР</a:t>
            </a:r>
            <a:endParaRPr lang="ru-RU" sz="2000" dirty="0">
              <a:solidFill>
                <a:schemeClr val="bg1"/>
              </a:solidFill>
              <a:latin typeface="Muller Extra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18EAAB-8C4C-468A-9309-FD56416D7D7B}"/>
              </a:ext>
            </a:extLst>
          </p:cNvPr>
          <p:cNvSpPr txBox="1"/>
          <p:nvPr/>
        </p:nvSpPr>
        <p:spPr>
          <a:xfrm>
            <a:off x="8272288" y="1157992"/>
            <a:ext cx="643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uller ExtraBold"/>
              </a:rPr>
              <a:t>ЧТ</a:t>
            </a:r>
            <a:endParaRPr lang="ru-RU" sz="2000" dirty="0">
              <a:solidFill>
                <a:schemeClr val="bg1"/>
              </a:solidFill>
              <a:latin typeface="Muller Extra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09C515-9D0C-42CA-B4CA-D4711E082C84}"/>
              </a:ext>
            </a:extLst>
          </p:cNvPr>
          <p:cNvSpPr txBox="1"/>
          <p:nvPr/>
        </p:nvSpPr>
        <p:spPr>
          <a:xfrm>
            <a:off x="10460729" y="1157992"/>
            <a:ext cx="643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uller ExtraBold"/>
              </a:rPr>
              <a:t>ПТ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163B1A-F689-4855-8F77-9C671320B3D2}"/>
              </a:ext>
            </a:extLst>
          </p:cNvPr>
          <p:cNvSpPr txBox="1"/>
          <p:nvPr/>
        </p:nvSpPr>
        <p:spPr>
          <a:xfrm>
            <a:off x="1761137" y="2270605"/>
            <a:ext cx="1884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uller ExtraBold"/>
              </a:rPr>
              <a:t>«АЛАБУГА» ПОЛИТЕХ</a:t>
            </a:r>
          </a:p>
          <a:p>
            <a:pPr algn="ctr"/>
            <a:endParaRPr lang="ru-RU" sz="1400" dirty="0">
              <a:solidFill>
                <a:schemeClr val="bg1"/>
              </a:solidFill>
              <a:latin typeface="Muller ExtraBold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Muller ExtraBold"/>
              </a:rPr>
              <a:t>WORLD SKILLS</a:t>
            </a:r>
            <a:endParaRPr lang="ru-RU" sz="1400" dirty="0">
              <a:solidFill>
                <a:schemeClr val="bg1"/>
              </a:solidFill>
              <a:latin typeface="Muller ExtraBold"/>
            </a:endParaRPr>
          </a:p>
          <a:p>
            <a:pPr algn="ctr"/>
            <a:endParaRPr lang="ru-RU" sz="1400" dirty="0">
              <a:solidFill>
                <a:schemeClr val="bg1"/>
              </a:solidFill>
              <a:latin typeface="Muller ExtraBold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Muller ExtraBold"/>
              </a:rPr>
              <a:t> </a:t>
            </a:r>
            <a:endParaRPr lang="ru-RU" sz="1400" dirty="0">
              <a:solidFill>
                <a:schemeClr val="bg1"/>
              </a:solidFill>
              <a:latin typeface="Muller Extra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B2A10-9C26-49A6-99BF-1FC4B6B3B98E}"/>
              </a:ext>
            </a:extLst>
          </p:cNvPr>
          <p:cNvSpPr txBox="1"/>
          <p:nvPr/>
        </p:nvSpPr>
        <p:spPr>
          <a:xfrm>
            <a:off x="1812964" y="5560628"/>
            <a:ext cx="99599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uller ExtraBold"/>
              </a:rPr>
              <a:t> ЕЛАБУЖСКИЙ ПОЛИТЕХНИЧЕСКИЙ КОЛЛЕДЖ</a:t>
            </a:r>
          </a:p>
          <a:p>
            <a:pPr algn="ctr"/>
            <a:endParaRPr lang="ru-RU" sz="1600" dirty="0">
              <a:solidFill>
                <a:schemeClr val="bg1"/>
              </a:solidFill>
              <a:latin typeface="Muller ExtraBold"/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Muller ExtraBold"/>
              </a:rPr>
              <a:t>ОБЩЕОБРАЗОВАТЕЛЬНЫЕ ПРЕДМЕТЫ</a:t>
            </a:r>
          </a:p>
          <a:p>
            <a:pPr algn="ctr"/>
            <a:endParaRPr lang="ru-RU" sz="1600" dirty="0">
              <a:solidFill>
                <a:schemeClr val="bg1"/>
              </a:solidFill>
              <a:latin typeface="Muller ExtraBold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Muller ExtraBold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8202F5-07F9-48EB-8AEC-EB15F7689FE0}"/>
              </a:ext>
            </a:extLst>
          </p:cNvPr>
          <p:cNvSpPr txBox="1"/>
          <p:nvPr/>
        </p:nvSpPr>
        <p:spPr>
          <a:xfrm>
            <a:off x="5800635" y="2271565"/>
            <a:ext cx="18843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uller ExtraBold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Muller ExtraBold"/>
              </a:rPr>
              <a:t>«АЛАБУГА» ПОЛИТЕХ</a:t>
            </a:r>
          </a:p>
          <a:p>
            <a:pPr algn="ctr"/>
            <a:endParaRPr lang="ru-RU" sz="1400" dirty="0">
              <a:solidFill>
                <a:schemeClr val="bg1"/>
              </a:solidFill>
              <a:latin typeface="Muller ExtraBold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Muller ExtraBold"/>
              </a:rPr>
              <a:t>WORLD SKILLS</a:t>
            </a:r>
            <a:endParaRPr lang="ru-RU" sz="1400" dirty="0">
              <a:solidFill>
                <a:schemeClr val="bg1"/>
              </a:solidFill>
              <a:latin typeface="Muller ExtraBold"/>
            </a:endParaRPr>
          </a:p>
          <a:p>
            <a:pPr algn="ctr"/>
            <a:endParaRPr lang="ru-RU" sz="1400" dirty="0">
              <a:solidFill>
                <a:schemeClr val="bg1"/>
              </a:solidFill>
              <a:latin typeface="Muller Extra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AD7DDD-0B2C-44B4-8242-2CAE8655DA34}"/>
              </a:ext>
            </a:extLst>
          </p:cNvPr>
          <p:cNvSpPr txBox="1"/>
          <p:nvPr/>
        </p:nvSpPr>
        <p:spPr>
          <a:xfrm>
            <a:off x="9840133" y="2259180"/>
            <a:ext cx="19801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uller ExtraBold"/>
              </a:rPr>
              <a:t>АО ОЭЗ «АЛАБУГА»</a:t>
            </a:r>
          </a:p>
          <a:p>
            <a:pPr algn="ctr"/>
            <a:endParaRPr lang="ru-RU" sz="1400" dirty="0">
              <a:solidFill>
                <a:schemeClr val="bg1"/>
              </a:solidFill>
              <a:latin typeface="Muller ExtraBold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Muller ExtraBold"/>
              </a:rPr>
              <a:t>СМЕЖНЫЕ КОМПЕТЕНЦИИ</a:t>
            </a:r>
            <a:r>
              <a:rPr lang="en-US" sz="1400" dirty="0">
                <a:solidFill>
                  <a:schemeClr val="bg1"/>
                </a:solidFill>
                <a:latin typeface="Muller ExtraBold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Muller ExtraBold"/>
              </a:rPr>
              <a:t>/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Muller ExtraBold"/>
              </a:rPr>
              <a:t>УПРАВЛЕНИЕ ПРЕДПРИЯТИЕМ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75CF79-ED20-4385-BCFE-8A21169574F6}"/>
              </a:ext>
            </a:extLst>
          </p:cNvPr>
          <p:cNvSpPr txBox="1"/>
          <p:nvPr/>
        </p:nvSpPr>
        <p:spPr>
          <a:xfrm>
            <a:off x="7729698" y="2270606"/>
            <a:ext cx="1884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uller ExtraBold"/>
              </a:rPr>
              <a:t>АО ОЭЗ «АЛАБУГА»</a:t>
            </a:r>
          </a:p>
          <a:p>
            <a:pPr algn="ctr"/>
            <a:endParaRPr lang="ru-RU" sz="1400" dirty="0">
              <a:solidFill>
                <a:schemeClr val="bg1"/>
              </a:solidFill>
              <a:latin typeface="Muller ExtraBold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Muller ExtraBold"/>
              </a:rPr>
              <a:t>СТАЖИРОВКА В ПРОФИЛЬНОМ ПОДРАЗДЕЛЕНИИ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AEC094A9-2F3F-4306-B6A4-253013A03F93}"/>
              </a:ext>
            </a:extLst>
          </p:cNvPr>
          <p:cNvCxnSpPr>
            <a:cxnSpLocks/>
          </p:cNvCxnSpPr>
          <p:nvPr/>
        </p:nvCxnSpPr>
        <p:spPr>
          <a:xfrm>
            <a:off x="1756227" y="1669145"/>
            <a:ext cx="0" cy="4908636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089F4B18-049A-4FE4-90CE-DC6CC68EDED3}"/>
              </a:ext>
            </a:extLst>
          </p:cNvPr>
          <p:cNvCxnSpPr>
            <a:cxnSpLocks/>
          </p:cNvCxnSpPr>
          <p:nvPr/>
        </p:nvCxnSpPr>
        <p:spPr>
          <a:xfrm>
            <a:off x="3645504" y="1669145"/>
            <a:ext cx="0" cy="2598055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BB230417-58D8-4B1A-83F0-3EC904C99CAD}"/>
              </a:ext>
            </a:extLst>
          </p:cNvPr>
          <p:cNvCxnSpPr>
            <a:cxnSpLocks/>
          </p:cNvCxnSpPr>
          <p:nvPr/>
        </p:nvCxnSpPr>
        <p:spPr>
          <a:xfrm>
            <a:off x="5800635" y="1690688"/>
            <a:ext cx="0" cy="2598055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2C22009-2B61-40CA-AF0C-764E72EC6984}"/>
              </a:ext>
            </a:extLst>
          </p:cNvPr>
          <p:cNvCxnSpPr>
            <a:cxnSpLocks/>
          </p:cNvCxnSpPr>
          <p:nvPr/>
        </p:nvCxnSpPr>
        <p:spPr>
          <a:xfrm>
            <a:off x="7679689" y="1690688"/>
            <a:ext cx="0" cy="2598055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64743076-769F-4CA4-B926-AC2D5C7FDF9C}"/>
              </a:ext>
            </a:extLst>
          </p:cNvPr>
          <p:cNvCxnSpPr>
            <a:cxnSpLocks/>
          </p:cNvCxnSpPr>
          <p:nvPr/>
        </p:nvCxnSpPr>
        <p:spPr>
          <a:xfrm>
            <a:off x="9729715" y="1669145"/>
            <a:ext cx="0" cy="2598055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19D7975-DC08-4891-A54E-C822902CEADF}"/>
              </a:ext>
            </a:extLst>
          </p:cNvPr>
          <p:cNvSpPr txBox="1"/>
          <p:nvPr/>
        </p:nvSpPr>
        <p:spPr>
          <a:xfrm>
            <a:off x="3723770" y="2270606"/>
            <a:ext cx="1987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uller ExtraBold"/>
              </a:rPr>
              <a:t>АО ОЭЗ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Muller ExtraBold"/>
              </a:rPr>
              <a:t>«АЛАБУГА»</a:t>
            </a:r>
          </a:p>
          <a:p>
            <a:pPr algn="ctr"/>
            <a:endParaRPr lang="ru-RU" sz="1400" dirty="0">
              <a:solidFill>
                <a:schemeClr val="bg1"/>
              </a:solidFill>
              <a:latin typeface="Muller ExtraBold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Muller ExtraBold"/>
              </a:rPr>
              <a:t>СТАЖИРОВКА В ПРОФИЛЬНОМ ПОДРАЗДЕЛЕНИИ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ED89F1-4B73-4AD6-B1A4-18AC9709AFC1}"/>
              </a:ext>
            </a:extLst>
          </p:cNvPr>
          <p:cNvSpPr txBox="1"/>
          <p:nvPr/>
        </p:nvSpPr>
        <p:spPr>
          <a:xfrm>
            <a:off x="371761" y="2441760"/>
            <a:ext cx="1004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F0"/>
                </a:solidFill>
                <a:latin typeface="Muller ExtraBold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9.00-</a:t>
            </a:r>
          </a:p>
          <a:p>
            <a:r>
              <a:rPr lang="ru-RU" sz="2000" dirty="0">
                <a:solidFill>
                  <a:srgbClr val="00B0F0"/>
                </a:solidFill>
                <a:latin typeface="Muller ExtraBold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16.00</a:t>
            </a:r>
            <a:endParaRPr lang="ru-RU" dirty="0">
              <a:solidFill>
                <a:srgbClr val="00B0F0"/>
              </a:solidFill>
              <a:latin typeface="Muller ExtraBold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55FB51-32B6-435E-8D96-90B62E7E08C7}"/>
              </a:ext>
            </a:extLst>
          </p:cNvPr>
          <p:cNvSpPr txBox="1"/>
          <p:nvPr/>
        </p:nvSpPr>
        <p:spPr>
          <a:xfrm>
            <a:off x="371761" y="5591406"/>
            <a:ext cx="1558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B0F0"/>
                </a:solidFill>
                <a:latin typeface="Muller ExtraBold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16.00-</a:t>
            </a:r>
          </a:p>
          <a:p>
            <a:r>
              <a:rPr lang="ru-RU" sz="2000" dirty="0">
                <a:solidFill>
                  <a:srgbClr val="00B0F0"/>
                </a:solidFill>
                <a:latin typeface="Muller ExtraBold" pitchFamily="50" charset="-52"/>
                <a:ea typeface="Open Sans" panose="020B0606030504020204" pitchFamily="34" charset="0"/>
                <a:cs typeface="Open Sans" panose="020B0606030504020204" pitchFamily="34" charset="0"/>
              </a:rPr>
              <a:t>20.00</a:t>
            </a:r>
            <a:endParaRPr lang="ru-RU" dirty="0">
              <a:solidFill>
                <a:srgbClr val="00B0F0"/>
              </a:solidFill>
              <a:latin typeface="Muller ExtraBold" pitchFamily="50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67A3CD-A4AF-49B4-8863-BAB33C5A9917}"/>
              </a:ext>
            </a:extLst>
          </p:cNvPr>
          <p:cNvSpPr txBox="1"/>
          <p:nvPr/>
        </p:nvSpPr>
        <p:spPr>
          <a:xfrm>
            <a:off x="323539" y="212014"/>
            <a:ext cx="7978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>
                <a:solidFill>
                  <a:schemeClr val="bg1"/>
                </a:solidFill>
                <a:effectLst/>
                <a:latin typeface="Muller ExtraBold" pitchFamily="50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СХЕМА ДУАЛЬНОГО ОБРАЗОВАНИЯ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59F4768A-A40F-400C-AE1C-FE7921CC778B}"/>
              </a:ext>
            </a:extLst>
          </p:cNvPr>
          <p:cNvCxnSpPr>
            <a:cxnSpLocks/>
          </p:cNvCxnSpPr>
          <p:nvPr/>
        </p:nvCxnSpPr>
        <p:spPr>
          <a:xfrm>
            <a:off x="428574" y="735234"/>
            <a:ext cx="2881046" cy="0"/>
          </a:xfrm>
          <a:prstGeom prst="line">
            <a:avLst/>
          </a:prstGeom>
          <a:ln w="19050">
            <a:solidFill>
              <a:srgbClr val="2C92D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07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P:\Никита\!!НОВАЯ ПРЕЗЕНТАЦИЯ\диагональ 4.png">
            <a:extLst>
              <a:ext uri="{FF2B5EF4-FFF2-40B4-BE49-F238E27FC236}">
                <a16:creationId xmlns:a16="http://schemas.microsoft.com/office/drawing/2014/main" id="{0ECBCA0E-886A-46D4-B602-44D4E8B1C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r="19863"/>
          <a:stretch/>
        </p:blipFill>
        <p:spPr bwMode="auto">
          <a:xfrm>
            <a:off x="0" y="0"/>
            <a:ext cx="12192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:\Никита\!!НОВАЯ ПРЕЗЕНТАЦИЯ\Фоны\6.jpg">
            <a:extLst>
              <a:ext uri="{FF2B5EF4-FFF2-40B4-BE49-F238E27FC236}">
                <a16:creationId xmlns:a16="http://schemas.microsoft.com/office/drawing/2014/main" id="{2F48C97A-8309-41EA-BE78-968C4DA06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1"/>
            <a:ext cx="122027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6B8E8E-9297-47F3-84CC-EB3549543E0A}"/>
              </a:ext>
            </a:extLst>
          </p:cNvPr>
          <p:cNvSpPr txBox="1"/>
          <p:nvPr/>
        </p:nvSpPr>
        <p:spPr>
          <a:xfrm>
            <a:off x="527383" y="1842478"/>
            <a:ext cx="10985744" cy="24373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Muller ExtraBold" pitchFamily="50" charset="-52"/>
                <a:ea typeface="+mj-ea"/>
                <a:cs typeface="+mj-cs"/>
              </a:defRPr>
            </a:lvl1pPr>
          </a:lstStyle>
          <a:p>
            <a:r>
              <a:rPr lang="ru-RU" sz="4000" b="0" dirty="0">
                <a:latin typeface="+mn-lt"/>
              </a:rPr>
              <a:t>Подготовка </a:t>
            </a:r>
          </a:p>
          <a:p>
            <a:r>
              <a:rPr lang="ru-RU" sz="4000" b="0" dirty="0">
                <a:latin typeface="+mn-lt"/>
              </a:rPr>
              <a:t>к демонстрационному экзамену по компетенции </a:t>
            </a:r>
            <a:r>
              <a:rPr lang="en-US" sz="4000" b="0" dirty="0">
                <a:latin typeface="+mn-lt"/>
              </a:rPr>
              <a:t>IT</a:t>
            </a:r>
            <a:r>
              <a:rPr lang="ru-RU" sz="4000" b="0" dirty="0">
                <a:latin typeface="+mn-lt"/>
              </a:rPr>
              <a:t>-решения для бизнеса на платформе 1С:Предприятие 8 </a:t>
            </a:r>
          </a:p>
          <a:p>
            <a:r>
              <a:rPr lang="ru-RU" sz="4000" b="0" dirty="0">
                <a:latin typeface="+mn-lt"/>
              </a:rPr>
              <a:t>в Алабуга Политех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982D445-63C8-45F3-B320-EB7CAF62070B}"/>
              </a:ext>
            </a:extLst>
          </p:cNvPr>
          <p:cNvGrpSpPr/>
          <p:nvPr/>
        </p:nvGrpSpPr>
        <p:grpSpPr>
          <a:xfrm>
            <a:off x="623392" y="4279778"/>
            <a:ext cx="2688299" cy="192021"/>
            <a:chOff x="2174703" y="-596602"/>
            <a:chExt cx="4608512" cy="288032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C2A08C5B-91D9-478D-8B33-F527A3A76B86}"/>
                </a:ext>
              </a:extLst>
            </p:cNvPr>
            <p:cNvCxnSpPr/>
            <p:nvPr/>
          </p:nvCxnSpPr>
          <p:spPr>
            <a:xfrm flipV="1">
              <a:off x="217470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FE6C7E8D-0B8C-464E-8898-7D041C6B8B10}"/>
                </a:ext>
              </a:extLst>
            </p:cNvPr>
            <p:cNvCxnSpPr/>
            <p:nvPr/>
          </p:nvCxnSpPr>
          <p:spPr>
            <a:xfrm flipV="1">
              <a:off x="246273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37B74932-AF07-4CEA-B5BC-AE7A16BCB210}"/>
                </a:ext>
              </a:extLst>
            </p:cNvPr>
            <p:cNvCxnSpPr/>
            <p:nvPr/>
          </p:nvCxnSpPr>
          <p:spPr>
            <a:xfrm flipV="1">
              <a:off x="275076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01BD16A4-90A2-43B9-BBCC-84212049E6BE}"/>
                </a:ext>
              </a:extLst>
            </p:cNvPr>
            <p:cNvCxnSpPr/>
            <p:nvPr/>
          </p:nvCxnSpPr>
          <p:spPr>
            <a:xfrm flipV="1">
              <a:off x="303879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BECF385F-FD50-42D5-98C6-7AFB66DD5382}"/>
                </a:ext>
              </a:extLst>
            </p:cNvPr>
            <p:cNvCxnSpPr/>
            <p:nvPr/>
          </p:nvCxnSpPr>
          <p:spPr>
            <a:xfrm flipV="1">
              <a:off x="332683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6941EC78-65E7-4AA6-868D-0B57A65637CB}"/>
                </a:ext>
              </a:extLst>
            </p:cNvPr>
            <p:cNvCxnSpPr/>
            <p:nvPr/>
          </p:nvCxnSpPr>
          <p:spPr>
            <a:xfrm flipV="1">
              <a:off x="361486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1B3CE2EF-8B53-4D32-AEA5-986DCA06D6DD}"/>
                </a:ext>
              </a:extLst>
            </p:cNvPr>
            <p:cNvCxnSpPr/>
            <p:nvPr/>
          </p:nvCxnSpPr>
          <p:spPr>
            <a:xfrm flipV="1">
              <a:off x="390289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BB0CE92E-213D-4323-B4E6-6FEB30A80DED}"/>
                </a:ext>
              </a:extLst>
            </p:cNvPr>
            <p:cNvCxnSpPr/>
            <p:nvPr/>
          </p:nvCxnSpPr>
          <p:spPr>
            <a:xfrm flipV="1">
              <a:off x="419092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06E0A4BD-B95B-4F14-B4AE-2203F8655C6E}"/>
                </a:ext>
              </a:extLst>
            </p:cNvPr>
            <p:cNvCxnSpPr/>
            <p:nvPr/>
          </p:nvCxnSpPr>
          <p:spPr>
            <a:xfrm flipV="1">
              <a:off x="447895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5C9CC9FB-0F66-4FAA-8B64-DB9CC55036E2}"/>
                </a:ext>
              </a:extLst>
            </p:cNvPr>
            <p:cNvCxnSpPr/>
            <p:nvPr/>
          </p:nvCxnSpPr>
          <p:spPr>
            <a:xfrm flipV="1">
              <a:off x="476699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B4B7A78D-0249-4B45-9758-DB782825CDD3}"/>
                </a:ext>
              </a:extLst>
            </p:cNvPr>
            <p:cNvCxnSpPr/>
            <p:nvPr/>
          </p:nvCxnSpPr>
          <p:spPr>
            <a:xfrm flipV="1">
              <a:off x="505502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2777041A-E9C1-4802-9215-A073C970BB0C}"/>
                </a:ext>
              </a:extLst>
            </p:cNvPr>
            <p:cNvCxnSpPr/>
            <p:nvPr/>
          </p:nvCxnSpPr>
          <p:spPr>
            <a:xfrm flipV="1">
              <a:off x="5343055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D5689565-4CAA-4376-8AD5-0C3F489BE192}"/>
                </a:ext>
              </a:extLst>
            </p:cNvPr>
            <p:cNvCxnSpPr/>
            <p:nvPr/>
          </p:nvCxnSpPr>
          <p:spPr>
            <a:xfrm flipV="1">
              <a:off x="5631087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AC1A209C-39ED-4E31-B73D-83D24BF6B442}"/>
                </a:ext>
              </a:extLst>
            </p:cNvPr>
            <p:cNvCxnSpPr/>
            <p:nvPr/>
          </p:nvCxnSpPr>
          <p:spPr>
            <a:xfrm flipV="1">
              <a:off x="5919119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689673C5-BA41-4A9A-BF59-BB942505B95E}"/>
                </a:ext>
              </a:extLst>
            </p:cNvPr>
            <p:cNvCxnSpPr/>
            <p:nvPr/>
          </p:nvCxnSpPr>
          <p:spPr>
            <a:xfrm flipV="1">
              <a:off x="6207151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8CCE539C-AB56-46F1-B12B-37BA8F4086A9}"/>
                </a:ext>
              </a:extLst>
            </p:cNvPr>
            <p:cNvCxnSpPr/>
            <p:nvPr/>
          </p:nvCxnSpPr>
          <p:spPr>
            <a:xfrm flipV="1">
              <a:off x="6495183" y="-596602"/>
              <a:ext cx="288032" cy="288032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" name="Picture 2" descr="C:\Users\plk\Desktop\Рус_бел.png">
            <a:extLst>
              <a:ext uri="{FF2B5EF4-FFF2-40B4-BE49-F238E27FC236}">
                <a16:creationId xmlns:a16="http://schemas.microsoft.com/office/drawing/2014/main" id="{9BC2E498-AD67-A599-C278-E7DCE4175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300" y="260649"/>
            <a:ext cx="1584000" cy="3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14954" y="4921927"/>
            <a:ext cx="44389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Козлова Екатерина Владимировна, </a:t>
            </a:r>
          </a:p>
          <a:p>
            <a:r>
              <a:rPr lang="ru-RU" dirty="0">
                <a:solidFill>
                  <a:schemeClr val="bg1"/>
                </a:solidFill>
              </a:rPr>
              <a:t>старший инженер-наставник,</a:t>
            </a:r>
          </a:p>
          <a:p>
            <a:r>
              <a:rPr lang="ru-RU" dirty="0">
                <a:solidFill>
                  <a:schemeClr val="bg1"/>
                </a:solidFill>
              </a:rPr>
              <a:t>сертифицированный эксперт</a:t>
            </a:r>
          </a:p>
          <a:p>
            <a:r>
              <a:rPr lang="ru-RU" dirty="0">
                <a:solidFill>
                  <a:schemeClr val="bg1"/>
                </a:solidFill>
              </a:rPr>
              <a:t>«Алабуга Политех»</a:t>
            </a:r>
          </a:p>
        </p:txBody>
      </p:sp>
    </p:spTree>
    <p:extLst>
      <p:ext uri="{BB962C8B-B14F-4D97-AF65-F5344CB8AC3E}">
        <p14:creationId xmlns:p14="http://schemas.microsoft.com/office/powerpoint/2010/main" val="12187053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1289</Words>
  <Application>Microsoft Office PowerPoint</Application>
  <PresentationFormat>Широкоэкранный</PresentationFormat>
  <Paragraphs>354</Paragraphs>
  <Slides>25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Muller ExtraBold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Дрозденко</dc:creator>
  <cp:lastModifiedBy>Руслан Зиатдинов</cp:lastModifiedBy>
  <cp:revision>45</cp:revision>
  <dcterms:created xsi:type="dcterms:W3CDTF">2023-01-11T06:29:50Z</dcterms:created>
  <dcterms:modified xsi:type="dcterms:W3CDTF">2023-01-31T06:52:04Z</dcterms:modified>
</cp:coreProperties>
</file>